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3" r:id="rId2"/>
    <p:sldMasterId id="2147483664" r:id="rId3"/>
  </p:sldMasterIdLst>
  <p:notesMasterIdLst>
    <p:notesMasterId r:id="rId19"/>
  </p:notesMasterIdLst>
  <p:handoutMasterIdLst>
    <p:handoutMasterId r:id="rId20"/>
  </p:handoutMasterIdLst>
  <p:sldIdLst>
    <p:sldId id="315" r:id="rId4"/>
    <p:sldId id="762" r:id="rId5"/>
    <p:sldId id="771" r:id="rId6"/>
    <p:sldId id="772" r:id="rId7"/>
    <p:sldId id="769" r:id="rId8"/>
    <p:sldId id="759" r:id="rId9"/>
    <p:sldId id="760" r:id="rId10"/>
    <p:sldId id="761" r:id="rId11"/>
    <p:sldId id="764" r:id="rId12"/>
    <p:sldId id="767" r:id="rId13"/>
    <p:sldId id="766" r:id="rId14"/>
    <p:sldId id="646" r:id="rId15"/>
    <p:sldId id="768" r:id="rId16"/>
    <p:sldId id="773" r:id="rId17"/>
    <p:sldId id="265" r:id="rId18"/>
  </p:sldIdLst>
  <p:sldSz cx="12192000" cy="6858000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5541"/>
    <a:srgbClr val="DAE3F3"/>
    <a:srgbClr val="FFFFFF"/>
    <a:srgbClr val="ECF7FA"/>
    <a:srgbClr val="1033DF"/>
    <a:srgbClr val="C8E7F0"/>
    <a:srgbClr val="A2D7E5"/>
    <a:srgbClr val="EE8678"/>
    <a:srgbClr val="CC6632"/>
    <a:srgbClr val="FF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0" autoAdjust="0"/>
    <p:restoredTop sz="94022" autoAdjust="0"/>
  </p:normalViewPr>
  <p:slideViewPr>
    <p:cSldViewPr snapToGrid="0">
      <p:cViewPr varScale="1">
        <p:scale>
          <a:sx n="65" d="100"/>
          <a:sy n="65" d="100"/>
        </p:scale>
        <p:origin x="996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833B292-CC33-4D94-94FE-FC6E32FBDF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7DEBB1C-3D0C-4A52-814B-3E36126B95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7B496-36CE-4A3F-A921-7B0BA0E1E928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80E6150-370A-4B11-A79C-2127CB4F63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235933-C5F8-4C4F-979E-C2B9B14BBB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6F2AC-E6A2-4E35-9484-9F4A5ECF33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520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D25A8-D3BB-49F8-9C64-10096B7A9E80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6C676-072A-4BE6-9347-6B9F3ADBBD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974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81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5489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5043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817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3359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0879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3142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0733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861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Fiscal si intermédiation locative (dispositif louer abordable)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6C676-072A-4BE6-9347-6B9F3ADBBD1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676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FE1E21-8002-4A84-B2A0-40DA7829CE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908EB81-1673-427F-B410-AD27355BEA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1AA558-0E84-4A19-ABC3-6A88E7AFA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363475-AA4E-449F-A98D-6ADC7221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757234-894A-4BA7-950F-458194242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693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CB7CFD-F072-42A9-9082-50946FE9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BD5931-FD46-49BB-8E62-A16B53CE8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149035-FF2E-44AF-A680-FE7C20028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835669-EDD7-408E-BCE5-CBEBF5EA2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15BB2F-1AE8-4F12-BE15-065A0C82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08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B859C1F-03DB-4C83-901C-671D172F21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7B3C17B-79BB-43CC-AF9A-7BBBD42DF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431D32-1C6B-4522-99AD-AD7EAEED0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86C372-63A1-42D4-A008-275510F79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62A0E0-DFDD-4B20-BEF9-9720108C6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521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iifres Clés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llipse 11">
            <a:extLst>
              <a:ext uri="{FF2B5EF4-FFF2-40B4-BE49-F238E27FC236}">
                <a16:creationId xmlns:a16="http://schemas.microsoft.com/office/drawing/2014/main" id="{571745B0-300C-423E-89D2-78847454D233}"/>
              </a:ext>
            </a:extLst>
          </p:cNvPr>
          <p:cNvSpPr/>
          <p:nvPr userDrawn="1"/>
        </p:nvSpPr>
        <p:spPr>
          <a:xfrm>
            <a:off x="11649075" y="6341639"/>
            <a:ext cx="399162" cy="399162"/>
          </a:xfrm>
          <a:prstGeom prst="ellipse">
            <a:avLst/>
          </a:prstGeom>
          <a:solidFill>
            <a:srgbClr val="8AB9CC"/>
          </a:solidFill>
          <a:ln>
            <a:solidFill>
              <a:srgbClr val="8AB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BD1BE21-B259-444E-869D-A336E3696301}"/>
              </a:ext>
            </a:extLst>
          </p:cNvPr>
          <p:cNvGrpSpPr/>
          <p:nvPr userDrawn="1"/>
        </p:nvGrpSpPr>
        <p:grpSpPr>
          <a:xfrm>
            <a:off x="-3782" y="4833008"/>
            <a:ext cx="1979543" cy="2017853"/>
            <a:chOff x="-116" y="4840146"/>
            <a:chExt cx="1979543" cy="201785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8DB9ACB-BD87-4369-9B5D-21101C1E4AC5}"/>
                </a:ext>
              </a:extLst>
            </p:cNvPr>
            <p:cNvSpPr/>
            <p:nvPr userDrawn="1"/>
          </p:nvSpPr>
          <p:spPr>
            <a:xfrm>
              <a:off x="-116" y="5691498"/>
              <a:ext cx="1136591" cy="1166501"/>
            </a:xfrm>
            <a:prstGeom prst="rect">
              <a:avLst/>
            </a:prstGeom>
            <a:solidFill>
              <a:srgbClr val="8AB9CC"/>
            </a:solidFill>
            <a:ln>
              <a:solidFill>
                <a:srgbClr val="8AB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8160E743-DBAD-4996-A770-9BC21476F9D3}"/>
                </a:ext>
              </a:extLst>
            </p:cNvPr>
            <p:cNvSpPr/>
            <p:nvPr userDrawn="1"/>
          </p:nvSpPr>
          <p:spPr>
            <a:xfrm>
              <a:off x="255419" y="4840146"/>
              <a:ext cx="1724008" cy="176544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F565FD6A-A353-4B8D-AACD-2ADDF3866067}"/>
              </a:ext>
            </a:extLst>
          </p:cNvPr>
          <p:cNvGrpSpPr/>
          <p:nvPr userDrawn="1"/>
        </p:nvGrpSpPr>
        <p:grpSpPr>
          <a:xfrm rot="10800000">
            <a:off x="10212457" y="0"/>
            <a:ext cx="1979543" cy="2017853"/>
            <a:chOff x="-116" y="4840146"/>
            <a:chExt cx="1979543" cy="201785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94A6CF8-8BB1-4E1C-BCBE-C6C28479B012}"/>
                </a:ext>
              </a:extLst>
            </p:cNvPr>
            <p:cNvSpPr/>
            <p:nvPr userDrawn="1"/>
          </p:nvSpPr>
          <p:spPr>
            <a:xfrm>
              <a:off x="-116" y="5691498"/>
              <a:ext cx="1136591" cy="1166501"/>
            </a:xfrm>
            <a:prstGeom prst="rect">
              <a:avLst/>
            </a:prstGeom>
            <a:solidFill>
              <a:srgbClr val="8AB9CC"/>
            </a:solidFill>
            <a:ln>
              <a:solidFill>
                <a:srgbClr val="8AB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FC2DE57-AD79-4809-9DE6-53E23FF3EF54}"/>
                </a:ext>
              </a:extLst>
            </p:cNvPr>
            <p:cNvSpPr/>
            <p:nvPr userDrawn="1"/>
          </p:nvSpPr>
          <p:spPr>
            <a:xfrm>
              <a:off x="255419" y="4840146"/>
              <a:ext cx="1724008" cy="176544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bg1"/>
                </a:solidFill>
              </a:endParaRPr>
            </a:p>
          </p:txBody>
        </p:sp>
      </p:grp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CD2C7CA-FDD3-435D-92B0-3EC5843C7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1006" y="6367316"/>
            <a:ext cx="495300" cy="365125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E5A705AC-BC4A-4B0D-9A06-6620AC948DA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365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iifres Clés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242FA4AD-1B76-402E-B0BD-A98F9A56AE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90" r="38265"/>
          <a:stretch/>
        </p:blipFill>
        <p:spPr>
          <a:xfrm>
            <a:off x="10858386" y="0"/>
            <a:ext cx="1333614" cy="1362074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571745B0-300C-423E-89D2-78847454D233}"/>
              </a:ext>
            </a:extLst>
          </p:cNvPr>
          <p:cNvSpPr/>
          <p:nvPr userDrawn="1"/>
        </p:nvSpPr>
        <p:spPr>
          <a:xfrm>
            <a:off x="11744769" y="6392914"/>
            <a:ext cx="399162" cy="399162"/>
          </a:xfrm>
          <a:prstGeom prst="ellipse">
            <a:avLst/>
          </a:prstGeom>
          <a:solidFill>
            <a:srgbClr val="D5EBE7"/>
          </a:solidFill>
          <a:ln>
            <a:solidFill>
              <a:srgbClr val="D5EB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CD2C7CA-FDD3-435D-92B0-3EC5843C7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6700" y="6418591"/>
            <a:ext cx="495300" cy="365125"/>
          </a:xfrm>
        </p:spPr>
        <p:txBody>
          <a:bodyPr/>
          <a:lstStyle>
            <a:lvl1pPr algn="ctr">
              <a:defRPr sz="1100"/>
            </a:lvl1pPr>
          </a:lstStyle>
          <a:p>
            <a:fld id="{E5A705AC-BC4A-4B0D-9A06-6620AC948DA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079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iifres Clés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242FA4AD-1B76-402E-B0BD-A98F9A56AE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90" r="38265"/>
          <a:stretch/>
        </p:blipFill>
        <p:spPr>
          <a:xfrm>
            <a:off x="10858386" y="0"/>
            <a:ext cx="1333614" cy="1362074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571745B0-300C-423E-89D2-78847454D233}"/>
              </a:ext>
            </a:extLst>
          </p:cNvPr>
          <p:cNvSpPr/>
          <p:nvPr userDrawn="1"/>
        </p:nvSpPr>
        <p:spPr>
          <a:xfrm>
            <a:off x="11761861" y="6441745"/>
            <a:ext cx="399162" cy="399162"/>
          </a:xfrm>
          <a:prstGeom prst="ellipse">
            <a:avLst/>
          </a:prstGeom>
          <a:solidFill>
            <a:srgbClr val="D5EBE7"/>
          </a:solidFill>
          <a:ln>
            <a:solidFill>
              <a:srgbClr val="D5EB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CD2C7CA-FDD3-435D-92B0-3EC5843C7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3792" y="6467422"/>
            <a:ext cx="495300" cy="365125"/>
          </a:xfrm>
        </p:spPr>
        <p:txBody>
          <a:bodyPr/>
          <a:lstStyle>
            <a:lvl1pPr algn="ctr">
              <a:defRPr sz="1100"/>
            </a:lvl1pPr>
          </a:lstStyle>
          <a:p>
            <a:fld id="{E5A705AC-BC4A-4B0D-9A06-6620AC948DA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25F97BF-4A77-4453-8DDB-A71B7913BF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90" r="38265"/>
          <a:stretch/>
        </p:blipFill>
        <p:spPr>
          <a:xfrm rot="10800000">
            <a:off x="-2" y="5495925"/>
            <a:ext cx="1333614" cy="136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75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iifres Clés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llipse 11">
            <a:extLst>
              <a:ext uri="{FF2B5EF4-FFF2-40B4-BE49-F238E27FC236}">
                <a16:creationId xmlns:a16="http://schemas.microsoft.com/office/drawing/2014/main" id="{571745B0-300C-423E-89D2-78847454D233}"/>
              </a:ext>
            </a:extLst>
          </p:cNvPr>
          <p:cNvSpPr/>
          <p:nvPr userDrawn="1"/>
        </p:nvSpPr>
        <p:spPr>
          <a:xfrm>
            <a:off x="11649075" y="6341639"/>
            <a:ext cx="399162" cy="399162"/>
          </a:xfrm>
          <a:prstGeom prst="ellipse">
            <a:avLst/>
          </a:prstGeom>
          <a:solidFill>
            <a:srgbClr val="F49F94"/>
          </a:solidFill>
          <a:ln>
            <a:solidFill>
              <a:srgbClr val="F49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CD2C7CA-FDD3-435D-92B0-3EC5843C7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1006" y="6367316"/>
            <a:ext cx="495300" cy="365125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E5A705AC-BC4A-4B0D-9A06-6620AC948DA4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BD1BE21-B259-444E-869D-A336E3696301}"/>
              </a:ext>
            </a:extLst>
          </p:cNvPr>
          <p:cNvGrpSpPr/>
          <p:nvPr userDrawn="1"/>
        </p:nvGrpSpPr>
        <p:grpSpPr>
          <a:xfrm>
            <a:off x="-3782" y="4833008"/>
            <a:ext cx="1979543" cy="2017853"/>
            <a:chOff x="-116" y="4840146"/>
            <a:chExt cx="1979543" cy="201785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8DB9ACB-BD87-4369-9B5D-21101C1E4AC5}"/>
                </a:ext>
              </a:extLst>
            </p:cNvPr>
            <p:cNvSpPr/>
            <p:nvPr userDrawn="1"/>
          </p:nvSpPr>
          <p:spPr>
            <a:xfrm>
              <a:off x="-116" y="5691498"/>
              <a:ext cx="1136591" cy="1166501"/>
            </a:xfrm>
            <a:prstGeom prst="rect">
              <a:avLst/>
            </a:prstGeom>
            <a:solidFill>
              <a:srgbClr val="F49F94"/>
            </a:solidFill>
            <a:ln>
              <a:solidFill>
                <a:srgbClr val="F49F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8160E743-DBAD-4996-A770-9BC21476F9D3}"/>
                </a:ext>
              </a:extLst>
            </p:cNvPr>
            <p:cNvSpPr/>
            <p:nvPr userDrawn="1"/>
          </p:nvSpPr>
          <p:spPr>
            <a:xfrm>
              <a:off x="255419" y="4840146"/>
              <a:ext cx="1724008" cy="176544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F565FD6A-A353-4B8D-AACD-2ADDF3866067}"/>
              </a:ext>
            </a:extLst>
          </p:cNvPr>
          <p:cNvGrpSpPr/>
          <p:nvPr userDrawn="1"/>
        </p:nvGrpSpPr>
        <p:grpSpPr>
          <a:xfrm rot="10800000">
            <a:off x="10212457" y="0"/>
            <a:ext cx="1979543" cy="2017853"/>
            <a:chOff x="-116" y="4840146"/>
            <a:chExt cx="1979543" cy="201785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94A6CF8-8BB1-4E1C-BCBE-C6C28479B012}"/>
                </a:ext>
              </a:extLst>
            </p:cNvPr>
            <p:cNvSpPr/>
            <p:nvPr userDrawn="1"/>
          </p:nvSpPr>
          <p:spPr>
            <a:xfrm>
              <a:off x="-116" y="5691498"/>
              <a:ext cx="1136591" cy="1166501"/>
            </a:xfrm>
            <a:prstGeom prst="rect">
              <a:avLst/>
            </a:prstGeom>
            <a:solidFill>
              <a:srgbClr val="F49F94"/>
            </a:solidFill>
            <a:ln>
              <a:solidFill>
                <a:srgbClr val="F49F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FC2DE57-AD79-4809-9DE6-53E23FF3EF54}"/>
                </a:ext>
              </a:extLst>
            </p:cNvPr>
            <p:cNvSpPr/>
            <p:nvPr userDrawn="1"/>
          </p:nvSpPr>
          <p:spPr>
            <a:xfrm>
              <a:off x="255419" y="4840146"/>
              <a:ext cx="1724008" cy="176544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389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Fin_Soliha">
    <p:bg>
      <p:bgPr>
        <a:solidFill>
          <a:srgbClr val="0062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279BD77A-575D-2046-BF1C-54D63B2C0A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697" y="-3633002"/>
            <a:ext cx="8750605" cy="1412400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F147F4D-6942-45AA-9C7E-7329A5F474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131" y="2318092"/>
            <a:ext cx="4815738" cy="222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862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verture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04DD8B68-395B-40BC-BBEE-ED30EA8F88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03"/>
          <a:stretch/>
        </p:blipFill>
        <p:spPr>
          <a:xfrm>
            <a:off x="2746749" y="0"/>
            <a:ext cx="9445251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1D8659-08EC-1149-98B9-80A1ED84D65F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D5E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5D704D2-7C9A-4FC2-B5F4-47B86003BF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6507" y="457200"/>
            <a:ext cx="3765796" cy="1371600"/>
          </a:xfrm>
          <a:prstGeom prst="rect">
            <a:avLst/>
          </a:prstGeom>
        </p:spPr>
        <p:txBody>
          <a:bodyPr/>
          <a:lstStyle>
            <a:lvl1pPr>
              <a:buNone/>
              <a:defRPr sz="6000" b="1">
                <a:solidFill>
                  <a:schemeClr val="bg1"/>
                </a:solidFill>
                <a:latin typeface="+mn-lt"/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Titre 3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1691F43-8B1E-4860-82EB-F35585D9C2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6507" y="1838739"/>
            <a:ext cx="4419600" cy="1504122"/>
          </a:xfrm>
          <a:prstGeom prst="rect">
            <a:avLst/>
          </a:prstGeom>
        </p:spPr>
        <p:txBody>
          <a:bodyPr/>
          <a:lstStyle>
            <a:lvl1pPr>
              <a:buNone/>
              <a:defRPr sz="3500" b="1">
                <a:solidFill>
                  <a:schemeClr val="bg1"/>
                </a:solidFill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Titre 1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75A7179B-D1A5-44FC-81A6-53F1600F02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8058" y="3352800"/>
            <a:ext cx="4573542" cy="2285999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bg1"/>
              </a:buClr>
              <a:buFont typeface="Calibri" panose="020F0502020204030204" pitchFamily="34" charset="0"/>
              <a:buNone/>
              <a:tabLst>
                <a:tab pos="306388" algn="l"/>
              </a:tabLst>
              <a:defRPr sz="1800">
                <a:solidFill>
                  <a:srgbClr val="000000"/>
                </a:solidFill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Texte courant</a:t>
            </a:r>
          </a:p>
        </p:txBody>
      </p:sp>
    </p:spTree>
    <p:extLst>
      <p:ext uri="{BB962C8B-B14F-4D97-AF65-F5344CB8AC3E}">
        <p14:creationId xmlns:p14="http://schemas.microsoft.com/office/powerpoint/2010/main" val="468374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uverture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04DD8B68-395B-40BC-BBEE-ED30EA8F88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03"/>
          <a:stretch/>
        </p:blipFill>
        <p:spPr>
          <a:xfrm>
            <a:off x="2746749" y="0"/>
            <a:ext cx="9445251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1D8659-08EC-1149-98B9-80A1ED84D65F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BC7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5D704D2-7C9A-4FC2-B5F4-47B86003BF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6507" y="457200"/>
            <a:ext cx="3765796" cy="1371600"/>
          </a:xfrm>
          <a:prstGeom prst="rect">
            <a:avLst/>
          </a:prstGeom>
        </p:spPr>
        <p:txBody>
          <a:bodyPr/>
          <a:lstStyle>
            <a:lvl1pPr>
              <a:buNone/>
              <a:defRPr sz="6000" b="1">
                <a:solidFill>
                  <a:schemeClr val="bg1"/>
                </a:solidFill>
                <a:latin typeface="+mn-lt"/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Titre 3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1691F43-8B1E-4860-82EB-F35585D9C2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6507" y="1838739"/>
            <a:ext cx="4419600" cy="1504122"/>
          </a:xfrm>
          <a:prstGeom prst="rect">
            <a:avLst/>
          </a:prstGeom>
        </p:spPr>
        <p:txBody>
          <a:bodyPr/>
          <a:lstStyle>
            <a:lvl1pPr>
              <a:buNone/>
              <a:defRPr sz="3500" b="1">
                <a:solidFill>
                  <a:schemeClr val="bg1"/>
                </a:solidFill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Titre 1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75A7179B-D1A5-44FC-81A6-53F1600F02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8058" y="3352800"/>
            <a:ext cx="4573542" cy="2285999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bg1"/>
              </a:buClr>
              <a:buFont typeface="Calibri" panose="020F0502020204030204" pitchFamily="34" charset="0"/>
              <a:buNone/>
              <a:tabLst>
                <a:tab pos="306388" algn="l"/>
              </a:tabLst>
              <a:defRPr sz="1800">
                <a:solidFill>
                  <a:srgbClr val="000000"/>
                </a:solidFill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Texte courant</a:t>
            </a:r>
          </a:p>
        </p:txBody>
      </p:sp>
    </p:spTree>
    <p:extLst>
      <p:ext uri="{BB962C8B-B14F-4D97-AF65-F5344CB8AC3E}">
        <p14:creationId xmlns:p14="http://schemas.microsoft.com/office/powerpoint/2010/main" val="424278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Ouverture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04DD8B68-395B-40BC-BBEE-ED30EA8F88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6" r="11403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42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865DB3-F417-4609-823A-669D9563F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E4B211-4834-4EEF-9010-C8D17130D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3C6EA5-1022-4A17-9CC2-B81737552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25604E-C53C-4C5A-B939-F1523D101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5DF14B-3EE0-4058-A80A-B118A0BCC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719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uverture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61D8659-08EC-1149-98B9-80A1ED84D65F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BC7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2444108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verture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04DD8B68-395B-40BC-BBEE-ED30EA8F88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03"/>
          <a:stretch/>
        </p:blipFill>
        <p:spPr>
          <a:xfrm>
            <a:off x="2746749" y="0"/>
            <a:ext cx="9445251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1D8659-08EC-1149-98B9-80A1ED84D65F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EE6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5D704D2-7C9A-4FC2-B5F4-47B86003BF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6507" y="457200"/>
            <a:ext cx="3765796" cy="1371600"/>
          </a:xfrm>
          <a:prstGeom prst="rect">
            <a:avLst/>
          </a:prstGeom>
        </p:spPr>
        <p:txBody>
          <a:bodyPr/>
          <a:lstStyle>
            <a:lvl1pPr>
              <a:buNone/>
              <a:defRPr sz="6000" b="1">
                <a:solidFill>
                  <a:schemeClr val="bg1"/>
                </a:solidFill>
                <a:latin typeface="+mn-lt"/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Titre 3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1691F43-8B1E-4860-82EB-F35585D9C2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6507" y="1838739"/>
            <a:ext cx="4419600" cy="1504122"/>
          </a:xfrm>
          <a:prstGeom prst="rect">
            <a:avLst/>
          </a:prstGeom>
        </p:spPr>
        <p:txBody>
          <a:bodyPr/>
          <a:lstStyle>
            <a:lvl1pPr>
              <a:buNone/>
              <a:defRPr sz="3500" b="1">
                <a:solidFill>
                  <a:schemeClr val="bg1"/>
                </a:solidFill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Titre 1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75A7179B-D1A5-44FC-81A6-53F1600F02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8058" y="3352800"/>
            <a:ext cx="4573542" cy="2285999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bg1"/>
              </a:buClr>
              <a:buFont typeface="Calibri" panose="020F0502020204030204" pitchFamily="34" charset="0"/>
              <a:buNone/>
              <a:tabLst>
                <a:tab pos="306388" algn="l"/>
              </a:tabLst>
              <a:defRPr sz="1800">
                <a:solidFill>
                  <a:srgbClr val="000000"/>
                </a:solidFill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Texte courant</a:t>
            </a:r>
          </a:p>
        </p:txBody>
      </p:sp>
    </p:spTree>
    <p:extLst>
      <p:ext uri="{BB962C8B-B14F-4D97-AF65-F5344CB8AC3E}">
        <p14:creationId xmlns:p14="http://schemas.microsoft.com/office/powerpoint/2010/main" val="302647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15004A-D3D6-4FCA-9493-09448F8D75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EA2E3A9-9EFA-4F88-AE94-BBD59B3805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239EA2-3457-4077-B460-7CAC4344E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E2DA8D-5240-443D-B0A1-DF5C2B782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84A1EC-903C-4832-86C4-31E5E2EE4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7606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9881CF-A839-4926-AFAD-28068471F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4EB21B-BD8A-4BAA-8BA3-3B5ABD9A3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C6D48A-C46B-4B37-8461-626078336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4DF59A-3941-4E0B-B1DF-85F25B1EE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3E6673-7961-467A-9565-C7707AA4A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8910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A9F1E9-427D-4849-B915-E878FCFAC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BE0566-3AEB-4EE9-B212-1AF105DAB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344CE2-CAF2-4DB3-A0F6-ECAB9F45E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0CCF3C-615B-4909-BE7E-E4CDD3154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CFB32B-6612-423C-9B3D-7F0068CD8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4843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0873DA-163A-43B6-A5C4-7A896C77D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BF6D47-9432-4DB1-94DF-A6BD311070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5D0C49A-C16C-45E8-9D48-F5A994005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6ED097C-1AF7-459F-A8BA-6529A757C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EB25A4-E5E3-44F0-948B-2D333FC67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40F0F62-5C92-4B0E-940B-FF89E6DE5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643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2AC227-F3BB-4573-AC61-EC30BEECE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01FD0E-1323-47EF-8623-103A038D8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2C605E-AA4F-47AF-B1A0-195ACA4738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86C7C38-79FB-4FFA-9BCF-A0A13E1422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D85D487-CB86-43C8-B107-140AB64AA3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4E8D12C-3703-434B-BD16-09C662580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DE358F2-9A88-4D86-8048-9D4754383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F14E5A9-FB07-4104-876E-26D3955B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2203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C91349-78A9-444D-86B7-23792CF0E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843F2A3-F202-43B7-92F0-6CB831B95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A37C88-40B6-44E7-8B00-7A2732B8B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B2A798B-A4E8-4FEE-B2BE-F4B65067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3010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655775C-626E-4382-9E12-F018ED5AA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F412E98-8A18-49FC-9E88-E9D9EFC04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58C03C-889B-4821-B320-342D04B8B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4461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4DDFC2-0013-4DAD-B560-C520435A1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45EEF5-04D2-4834-AD67-BCC075199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ADEEDE4-7062-447F-9812-6AB70E7383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1D6BA3-475F-42B0-886A-C93FE576D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09AFA8-EEF2-49CD-8671-AC3D62036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52A3E0D-E64A-4648-ABE4-D253B748A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252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3DEA60-55BD-4AD9-A848-7295C9C72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4B4C5C-BC97-41E5-A357-544307F10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099952-92F5-4F73-85A9-471114197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D2A68B-4EE9-4425-AC1A-7CD635931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92D5E-B8C2-4680-80FB-1DDC71FF1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6524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B6F331-D9BD-476E-BF61-45A49D647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956CA7A-F724-47AF-9A31-D061FA5138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45CE58D-2363-43C7-867E-FA1A6BDA7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33ADAB-247E-43CC-940B-7BC75B73E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E9372F8-3AFC-4FED-A94B-DFD5F482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F0AC8D-7B2A-49A0-B3D0-47652CE4A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12286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BE8A3-F75B-48D7-B19B-D6D19EEB4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873B743-A1DE-4E02-88F1-EC13BA0148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AA4F89-2F8B-4C0E-B3F6-F671F2344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C14557-5AFE-475F-8AF3-5FD2160FF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5540CF-3654-45C8-BC49-5EBD1A8AB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420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B988E80-8CB7-431D-8AAE-D06FF2FFFC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55EF02D-00BE-4B88-9B82-F27517A65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393DBC-A8BF-4CE5-A5AF-8094DE1C8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8935C-77EF-464A-9C6A-1A71568C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AEE6F2-9A8F-43FF-93C7-54D8BEEEB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3872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D5F084-988F-41A4-B6C4-90C71B7D2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205211F-49EE-469A-8DA4-F38378118B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88FB76-6BF7-46A6-A42C-D9BA843DB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DACE85-0ABA-4350-9169-6C57BD43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CE8A8D-F8F0-409C-AFA8-95A758B72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26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594763-9539-4CF1-8002-D2CE4186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EB92C4-D9C1-4008-8C10-35F35E180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7305CD-5358-4B29-8B60-6DBA7A8F3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8AE8C1-CC12-4359-999C-843921805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2C43FB-C10E-4A04-A9E9-40BFD3378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759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B264B9-FF91-4B23-8CB2-ABC424F63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69E4B7-C051-4E7B-8E2D-908B378AC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241E57-CF1C-492E-82C0-E70EEABBD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0C4D1C-8D23-4807-AB43-D567B555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1AF24D-E893-4D4C-BE95-580F9A0A2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2281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EABBA-1452-4BD6-93A4-AAB6B2463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C49395-5114-4479-B857-C1B01F629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E1EDD11-3F68-4EBD-8A91-3C9CCCB1FA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F124B9F-95B2-47A4-A9AA-2570A69C4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5417F33-5856-4A9B-9433-7BA12D87B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BE36B6-7E84-4AAB-ADA2-D336BEC44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0194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26F55C-7190-42F6-87E9-F9A8DBFD3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6FF983-9869-44D0-87CA-7045BCDB37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32B0D7-7B95-4CBB-8F0B-B0539EF79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EF5D31A-A457-48A6-A2C1-CA0EB2C9B0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10B0205-54F0-497B-861E-B41FC47C1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F756049-34AA-4A3D-AB36-715AABD0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A4E9849-2758-4A8E-AB56-A044FA0A2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A06397D-6617-4E73-9805-F099718DF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9937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7757DC-E0C3-4B67-AB84-7BDAAB256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003005-44DC-4A78-95AA-586D80CE2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AC72465-C9E0-4B9D-9F2F-CCE5FFA57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3AD449A-2C96-467E-A8E4-AC6C0C73A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8252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2A8ED57-DFDE-404D-87A5-92C8CAA93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B2D9FCA-29FD-4401-9592-F76BA0866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A5499B7-4652-4A8F-B47F-FFCB7AB03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3657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59DE8F-F130-4C52-9095-DAEA67B37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EB53D2-C9D0-4B8B-ABFD-69400EED03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D329863-D931-4FD5-B936-89C962620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48B979-2E60-41B3-93E9-41E4F26D2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C44411-A244-4CA7-9769-BCE163C19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0F4B5D-32BB-449A-8557-8AF2197AD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5545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1E6C18-521D-46B5-A994-2CEA172A3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C5ED43-BB38-4EE8-9BC9-285CA8744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0EB6AE1-8594-4E40-8781-B924DCD58A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49BCEB2-51B7-4168-ADC5-95148524D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684845-3A7F-4085-BDF4-0E8EF9664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0B4B91-8B35-421F-8DCA-0EB4B03F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3440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2985A0-608C-4D42-A131-102965F1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68BD4F9-43BB-49FB-8653-3D679C7926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92C715-FDBC-4DDD-89C7-2C6926040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38D42CD-5796-47C6-A5F9-2204C3E63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414FFE8-1BA4-47BC-8B56-85D528AA6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0A6EB66-99C2-4198-98A5-672CBDB08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7081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8410A5-69EA-47DC-8D34-A8B6FA26A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775252-D432-4844-AE52-A5925C172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A7B639-6A2E-4D11-ADAA-86D060900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10245B-AF3E-4E09-BB25-4A89E4028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848AE6-2B80-47B4-8D64-23B6FFD23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6326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AD7B4B5-8D48-4015-852C-4F5100F73F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BC2B9DE-891A-451A-968A-E0CF879353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06A199-AEE1-407E-902D-94C9786F1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52CDB9-FA93-430F-A3FE-B904EA73C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7B506B-9368-4CEE-89B8-BC0E9A93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2676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iifres Clés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342044B-0230-374E-963B-1AA6A56645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609600"/>
            <a:ext cx="6934200" cy="1068310"/>
          </a:xfrm>
          <a:prstGeom prst="rect">
            <a:avLst/>
          </a:prstGeom>
        </p:spPr>
        <p:txBody>
          <a:bodyPr/>
          <a:lstStyle>
            <a:lvl1pPr>
              <a:defRPr lang="fr-FR" sz="2800" b="1" dirty="0">
                <a:solidFill>
                  <a:srgbClr val="00618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Titre 2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A71478B8-7B49-564F-A658-913EB576A6A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28926" y="2500390"/>
            <a:ext cx="2814874" cy="923787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lang="fr-FR" sz="6000" b="1" dirty="0">
                <a:solidFill>
                  <a:srgbClr val="00626D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Chiffre</a:t>
            </a:r>
          </a:p>
        </p:txBody>
      </p:sp>
      <p:sp>
        <p:nvSpPr>
          <p:cNvPr id="26" name="Espace réservé du texte 24">
            <a:extLst>
              <a:ext uri="{FF2B5EF4-FFF2-40B4-BE49-F238E27FC236}">
                <a16:creationId xmlns:a16="http://schemas.microsoft.com/office/drawing/2014/main" id="{64F9E246-E75A-824D-95D1-C7AB55F268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583040" y="2500390"/>
            <a:ext cx="2542160" cy="923787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lang="fr-FR" sz="6000" b="1" dirty="0">
                <a:solidFill>
                  <a:srgbClr val="00626D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Chiffre</a:t>
            </a:r>
          </a:p>
        </p:txBody>
      </p:sp>
      <p:sp>
        <p:nvSpPr>
          <p:cNvPr id="28" name="Espace réservé du texte 24">
            <a:extLst>
              <a:ext uri="{FF2B5EF4-FFF2-40B4-BE49-F238E27FC236}">
                <a16:creationId xmlns:a16="http://schemas.microsoft.com/office/drawing/2014/main" id="{15EE3435-9EA2-D643-B401-7A897143D8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09426" y="2505213"/>
            <a:ext cx="2814874" cy="918964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lang="fr-FR" sz="6000" b="1" dirty="0">
                <a:solidFill>
                  <a:srgbClr val="00626D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Chiffre</a:t>
            </a:r>
          </a:p>
        </p:txBody>
      </p:sp>
      <p:sp>
        <p:nvSpPr>
          <p:cNvPr id="30" name="Espace réservé du texte 29">
            <a:extLst>
              <a:ext uri="{FF2B5EF4-FFF2-40B4-BE49-F238E27FC236}">
                <a16:creationId xmlns:a16="http://schemas.microsoft.com/office/drawing/2014/main" id="{65C2032D-0747-E94B-B4F1-DA7672B05B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5799" y="3433824"/>
            <a:ext cx="3581401" cy="1068311"/>
          </a:xfrm>
          <a:prstGeom prst="rect">
            <a:avLst/>
          </a:prstGeom>
        </p:spPr>
        <p:txBody>
          <a:bodyPr/>
          <a:lstStyle>
            <a:lvl1pPr algn="ctr">
              <a:defRPr lang="fr-FR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Texte</a:t>
            </a:r>
          </a:p>
          <a:p>
            <a:pPr lvl="0"/>
            <a:endParaRPr lang="fr-FR" dirty="0"/>
          </a:p>
        </p:txBody>
      </p:sp>
      <p:sp>
        <p:nvSpPr>
          <p:cNvPr id="31" name="Espace réservé du texte 29">
            <a:extLst>
              <a:ext uri="{FF2B5EF4-FFF2-40B4-BE49-F238E27FC236}">
                <a16:creationId xmlns:a16="http://schemas.microsoft.com/office/drawing/2014/main" id="{654DC9BB-4E4B-A64D-A1D3-11D32B9F92C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45662" y="3437263"/>
            <a:ext cx="3581401" cy="1068311"/>
          </a:xfrm>
          <a:prstGeom prst="rect">
            <a:avLst/>
          </a:prstGeom>
        </p:spPr>
        <p:txBody>
          <a:bodyPr/>
          <a:lstStyle>
            <a:lvl1pPr algn="ctr">
              <a:defRPr lang="fr-FR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Texte</a:t>
            </a:r>
          </a:p>
          <a:p>
            <a:pPr lvl="0"/>
            <a:endParaRPr lang="fr-FR" dirty="0"/>
          </a:p>
        </p:txBody>
      </p:sp>
      <p:sp>
        <p:nvSpPr>
          <p:cNvPr id="32" name="Espace réservé du texte 29">
            <a:extLst>
              <a:ext uri="{FF2B5EF4-FFF2-40B4-BE49-F238E27FC236}">
                <a16:creationId xmlns:a16="http://schemas.microsoft.com/office/drawing/2014/main" id="{5011F7CA-D0A6-6D41-A285-7750D6B6EAA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00999" y="3433824"/>
            <a:ext cx="3581401" cy="1068311"/>
          </a:xfrm>
          <a:prstGeom prst="rect">
            <a:avLst/>
          </a:prstGeom>
        </p:spPr>
        <p:txBody>
          <a:bodyPr/>
          <a:lstStyle>
            <a:lvl1pPr algn="ctr">
              <a:defRPr lang="fr-FR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Texte</a:t>
            </a:r>
          </a:p>
          <a:p>
            <a:pPr lvl="0"/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A0F0D94-855E-014B-8640-8E74319E7E3E}"/>
              </a:ext>
            </a:extLst>
          </p:cNvPr>
          <p:cNvSpPr txBox="1"/>
          <p:nvPr userDrawn="1"/>
        </p:nvSpPr>
        <p:spPr>
          <a:xfrm>
            <a:off x="9478714" y="6511509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270566CC-A042-C747-B439-95114852A0B3}" type="slidenum">
              <a:rPr lang="fr-FR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algn="l"/>
              <a:t>‹N°›</a:t>
            </a:fld>
            <a:endParaRPr lang="fr-FR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1286D5FC-7F84-4F5E-B679-FE18693180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90" r="38265"/>
          <a:stretch/>
        </p:blipFill>
        <p:spPr>
          <a:xfrm rot="10800000">
            <a:off x="-12703" y="4782846"/>
            <a:ext cx="2032001" cy="207536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3ACDCBF-32DD-4181-9454-A50E113182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94" r="33799"/>
          <a:stretch/>
        </p:blipFill>
        <p:spPr>
          <a:xfrm>
            <a:off x="10041641" y="0"/>
            <a:ext cx="2167117" cy="2096523"/>
          </a:xfrm>
          <a:prstGeom prst="rect">
            <a:avLst/>
          </a:prstGeo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E031AB-D6FB-48CA-8E37-BE55DC957F7C}"/>
              </a:ext>
            </a:extLst>
          </p:cNvPr>
          <p:cNvSpPr>
            <a:spLocks noGrp="1"/>
          </p:cNvSpPr>
          <p:nvPr>
            <p:ph type="dt" sz="half" idx="27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E31A8C-7CEE-44B3-8CCF-0837CC6439B9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A0A2287-9A86-4E29-9DC0-10C21A95D325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678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Fin_Soliha">
    <p:bg>
      <p:bgPr>
        <a:solidFill>
          <a:srgbClr val="0062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279BD77A-575D-2046-BF1C-54D63B2C0A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697" y="-3633002"/>
            <a:ext cx="8750605" cy="1412400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F147F4D-6942-45AA-9C7E-7329A5F474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131" y="2318092"/>
            <a:ext cx="4815738" cy="222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06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xte avec 3 col Soliha">
    <p:bg>
      <p:bgPr>
        <a:solidFill>
          <a:srgbClr val="D8D4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2D5B1411-7B61-9E4F-A5F5-C885803E64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319" y="-1600200"/>
            <a:ext cx="8356194" cy="13487400"/>
          </a:xfrm>
          <a:prstGeom prst="rect">
            <a:avLst/>
          </a:prstGeom>
        </p:spPr>
      </p:pic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5A28DF72-E715-4E0E-BC93-478D2449940B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75829" y="6467447"/>
            <a:ext cx="27432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E7151AA2-9E20-43B3-A627-4D039D825566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4038600" y="6467447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DC23104-F82D-4266-9AD5-67B89E1A13B7}"/>
              </a:ext>
            </a:extLst>
          </p:cNvPr>
          <p:cNvSpPr txBox="1"/>
          <p:nvPr userDrawn="1"/>
        </p:nvSpPr>
        <p:spPr>
          <a:xfrm>
            <a:off x="9478714" y="6511509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270566CC-A042-C747-B439-95114852A0B3}" type="slidenum">
              <a:rPr lang="fr-FR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algn="l"/>
              <a:t>‹N°›</a:t>
            </a:fld>
            <a:endParaRPr lang="fr-FR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7628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uverture avec photo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D51D709-F923-4F38-B213-B459F4FD6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089" y="0"/>
            <a:ext cx="10660910" cy="6858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A05FC5A-C4CC-C54D-B053-B0E668A6F6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2"/>
          <a:stretch/>
        </p:blipFill>
        <p:spPr>
          <a:xfrm>
            <a:off x="2514600" y="0"/>
            <a:ext cx="9677399" cy="6858000"/>
          </a:xfrm>
          <a:prstGeom prst="rect">
            <a:avLst/>
          </a:prstGeom>
          <a:noFill/>
        </p:spPr>
      </p:pic>
      <p:sp>
        <p:nvSpPr>
          <p:cNvPr id="21" name="Holder 2">
            <a:extLst>
              <a:ext uri="{FF2B5EF4-FFF2-40B4-BE49-F238E27FC236}">
                <a16:creationId xmlns:a16="http://schemas.microsoft.com/office/drawing/2014/main" id="{9A4C6427-2CA1-8A44-96DB-222EDC45F8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0132" y="1628102"/>
            <a:ext cx="807032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2" name="Holder 3">
            <a:extLst>
              <a:ext uri="{FF2B5EF4-FFF2-40B4-BE49-F238E27FC236}">
                <a16:creationId xmlns:a16="http://schemas.microsoft.com/office/drawing/2014/main" id="{1FD03A06-9028-BE4E-9FCB-30EA666E1EFC}"/>
              </a:ext>
            </a:extLst>
          </p:cNvPr>
          <p:cNvSpPr>
            <a:spLocks noGrp="1"/>
          </p:cNvSpPr>
          <p:nvPr>
            <p:ph type="subTitle" idx="4" hasCustomPrompt="1"/>
          </p:nvPr>
        </p:nvSpPr>
        <p:spPr>
          <a:xfrm>
            <a:off x="751387" y="3927157"/>
            <a:ext cx="8087813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buNone/>
              <a:defRPr sz="35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Sous-titre</a:t>
            </a:r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3281FC2-1F92-45C0-B815-20BCAC443CD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835" y="5674906"/>
            <a:ext cx="2086151" cy="96247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4512089-5B14-409D-A97C-C1C4FD641C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687"/>
          <a:stretch/>
        </p:blipFill>
        <p:spPr>
          <a:xfrm>
            <a:off x="0" y="0"/>
            <a:ext cx="25146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097941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mmaire 1 Soliha">
    <p:bg>
      <p:bgPr>
        <a:solidFill>
          <a:srgbClr val="D8D4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B572DACA-947A-E34F-912E-34E7ED10FE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10400" y="-1767064"/>
            <a:ext cx="4800600" cy="477154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CE0B826-9544-434C-8C1C-882337C37F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797900"/>
            <a:ext cx="5029200" cy="5006913"/>
          </a:xfrm>
          <a:prstGeom prst="rect">
            <a:avLst/>
          </a:prstGeom>
        </p:spPr>
      </p:pic>
      <p:sp>
        <p:nvSpPr>
          <p:cNvPr id="13" name="Titre 11">
            <a:extLst>
              <a:ext uri="{FF2B5EF4-FFF2-40B4-BE49-F238E27FC236}">
                <a16:creationId xmlns:a16="http://schemas.microsoft.com/office/drawing/2014/main" id="{76CFA22C-2ABB-8C47-867B-CABD277D4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618711"/>
            <a:ext cx="6861313" cy="596348"/>
          </a:xfrm>
          <a:prstGeom prst="rect">
            <a:avLst/>
          </a:prstGeom>
        </p:spPr>
        <p:txBody>
          <a:bodyPr/>
          <a:lstStyle>
            <a:lvl1pPr>
              <a:defRPr sz="28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Titre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5760CCD-4C0E-4D57-8344-BE94B1EEE14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09943" y="5410200"/>
            <a:ext cx="2013153" cy="928800"/>
          </a:xfrm>
          <a:prstGeom prst="rect">
            <a:avLst/>
          </a:prstGeom>
        </p:spPr>
      </p:pic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28946762-9550-4A30-B0C6-00F406E5E3A3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75829" y="6467447"/>
            <a:ext cx="27432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2" name="Espace réservé du pied de page 3">
            <a:extLst>
              <a:ext uri="{FF2B5EF4-FFF2-40B4-BE49-F238E27FC236}">
                <a16:creationId xmlns:a16="http://schemas.microsoft.com/office/drawing/2014/main" id="{49436403-B2FB-4168-86CE-1AFC7AADB9CC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4038600" y="6467447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6ECDF15-AC1F-4C15-96F2-0C3C209465CE}"/>
              </a:ext>
            </a:extLst>
          </p:cNvPr>
          <p:cNvSpPr txBox="1"/>
          <p:nvPr userDrawn="1"/>
        </p:nvSpPr>
        <p:spPr>
          <a:xfrm>
            <a:off x="9478714" y="6511509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270566CC-A042-C747-B439-95114852A0B3}" type="slidenum">
              <a:rPr lang="fr-FR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algn="l"/>
              <a:t>‹N°›</a:t>
            </a:fld>
            <a:endParaRPr lang="fr-FR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7705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uverture Soli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61D8659-08EC-1149-98B9-80A1ED84D65F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9CDB6E53-1C6D-FB42-A893-A1ABB5D0E0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/>
            </a:lvl1pPr>
          </a:lstStyle>
          <a:p>
            <a:r>
              <a:rPr lang="fr-FR" dirty="0"/>
              <a:t>Insérer une image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5D704D2-7C9A-4FC2-B5F4-47B86003BF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6507" y="457200"/>
            <a:ext cx="3765796" cy="1371600"/>
          </a:xfrm>
          <a:prstGeom prst="rect">
            <a:avLst/>
          </a:prstGeom>
        </p:spPr>
        <p:txBody>
          <a:bodyPr/>
          <a:lstStyle>
            <a:lvl1pPr>
              <a:buNone/>
              <a:defRPr sz="6000" b="1">
                <a:solidFill>
                  <a:schemeClr val="bg1"/>
                </a:solidFill>
                <a:latin typeface="+mn-lt"/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Titre 3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1691F43-8B1E-4860-82EB-F35585D9C2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6507" y="1838739"/>
            <a:ext cx="4419600" cy="1504122"/>
          </a:xfrm>
          <a:prstGeom prst="rect">
            <a:avLst/>
          </a:prstGeom>
        </p:spPr>
        <p:txBody>
          <a:bodyPr/>
          <a:lstStyle>
            <a:lvl1pPr>
              <a:buNone/>
              <a:defRPr sz="3500" b="1">
                <a:solidFill>
                  <a:schemeClr val="bg1"/>
                </a:solidFill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Titre 1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75A7179B-D1A5-44FC-81A6-53F1600F02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8058" y="3352800"/>
            <a:ext cx="4573542" cy="2285999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bg1"/>
              </a:buClr>
              <a:buFont typeface="Calibri" panose="020F0502020204030204" pitchFamily="34" charset="0"/>
              <a:buNone/>
              <a:tabLst>
                <a:tab pos="306388" algn="l"/>
              </a:tabLst>
              <a:defRPr sz="1800">
                <a:solidFill>
                  <a:srgbClr val="000000"/>
                </a:solidFill>
              </a:defRPr>
            </a:lvl1pPr>
            <a:lvl2pPr>
              <a:buNone/>
              <a:defRPr sz="2900"/>
            </a:lvl2pPr>
            <a:lvl3pPr>
              <a:buClr>
                <a:schemeClr val="bg1"/>
              </a:buClr>
              <a:buFont typeface="Calibri" panose="020F0502020204030204" pitchFamily="34" charset="0"/>
              <a:buChar char="→"/>
              <a:defRPr sz="1600"/>
            </a:lvl3pPr>
          </a:lstStyle>
          <a:p>
            <a:pPr lvl="0"/>
            <a:r>
              <a:rPr lang="fr-FR" dirty="0"/>
              <a:t>Texte courant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E96385-F7AB-C447-832B-07AA7DAEB1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09943" y="5410200"/>
            <a:ext cx="2013153" cy="928800"/>
          </a:xfrm>
          <a:prstGeom prst="rect">
            <a:avLst/>
          </a:prstGeom>
        </p:spPr>
      </p:pic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3F2212B0-BA75-4691-92D1-D408B4C2C45E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75829" y="6467447"/>
            <a:ext cx="27432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Espace réservé du pied de page 3">
            <a:extLst>
              <a:ext uri="{FF2B5EF4-FFF2-40B4-BE49-F238E27FC236}">
                <a16:creationId xmlns:a16="http://schemas.microsoft.com/office/drawing/2014/main" id="{1C896E2B-C65B-47F5-ABD9-CC0A074E1A43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4038600" y="6467447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7917BAE-19BD-4390-87C4-C1F30C4B02E3}"/>
              </a:ext>
            </a:extLst>
          </p:cNvPr>
          <p:cNvSpPr txBox="1"/>
          <p:nvPr userDrawn="1"/>
        </p:nvSpPr>
        <p:spPr>
          <a:xfrm>
            <a:off x="9478714" y="6511509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270566CC-A042-C747-B439-95114852A0B3}" type="slidenum">
              <a:rPr lang="fr-FR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algn="l"/>
              <a:t>‹N°›</a:t>
            </a:fld>
            <a:endParaRPr lang="fr-FR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788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88E9A1-DCEF-44B6-B0F1-513EC31CF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9ACDC6-63D5-4291-BBD1-57149B4D3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FA8F2C8-67B1-4B09-87C2-0877E3EF8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AEC573A-7F4D-4828-A5DB-C74C173C7F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4727D21-F56E-4D75-A614-39FF822D8E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FAF117F-E11E-4FF4-936E-2212334B7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4AA3FCF-4D91-48BF-8800-A3A0AFF87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E68C0C5-FDB6-4A2D-850C-1026594C6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6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6F0248-FC58-41DD-B419-F770E69A5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D1077C-CB89-443C-B6C5-65E2002EE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E38BFF3-B4D0-4FCC-87FE-9DD54656C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9D9810-760A-4650-99D5-477AC211A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33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76DBAEF-2010-4329-894B-CB2E61BDE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F9E88E-5FD7-44A6-90E6-51E497EBA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A065724-8743-4E11-B32C-F94754975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859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96B79F-8694-4C26-B86C-0D05E6B2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99E5A3-C26D-4471-A627-4DC7308F9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E4C7211-258B-4BA4-883C-DAF75A3B8B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AB7DCC-1615-4242-B453-EF07599EC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89A5E0-B7BC-4EC2-B515-A4811FEBD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B88F87-6DC0-410F-A453-F2C03E332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55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E8AC5-CEC3-4BC1-B701-D24CF4F37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EE23ED6-6B3B-44D7-AC79-AFED1B2E71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7F1CC81-C370-49DD-BF24-3BB8BF4A41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2BCFD8-FFC1-4826-8D7D-6852ACEA2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3FCB9B7-D647-461F-907D-3B702C8F7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B43737-A7B6-4FF3-A0D9-951B79F90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20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888E02E-C732-4FDE-B0F1-1EE9E187E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D516E6-AEB2-4D86-A23C-9EF6F3DB6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22A065-BA7C-4F70-B9BB-E2AA5E402F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5E0480-B17F-4272-AB85-B415318966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19703-A297-48AF-8A16-4E83F19E9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705AC-BC4A-4B0D-9A06-6620AC948D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35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2" r:id="rId12"/>
    <p:sldLayoutId id="2147483698" r:id="rId13"/>
    <p:sldLayoutId id="2147483701" r:id="rId14"/>
    <p:sldLayoutId id="2147483697" r:id="rId15"/>
    <p:sldLayoutId id="2147483662" r:id="rId16"/>
    <p:sldLayoutId id="2147483663" r:id="rId17"/>
    <p:sldLayoutId id="2147483696" r:id="rId18"/>
    <p:sldLayoutId id="2147483700" r:id="rId19"/>
    <p:sldLayoutId id="2147483699" r:id="rId20"/>
    <p:sldLayoutId id="214748369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64773E3-5AA9-43CF-AB57-73C8D480B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5CA361-0F43-4CC4-8356-355682BD1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7FEFD3-D063-4BD9-A11E-91415E7DA5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11C89-920A-49EF-A7A2-BB1164FFD699}" type="datetimeFigureOut">
              <a:rPr lang="fr-FR" smtClean="0"/>
              <a:t>23/02/2022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3351CB-BD9A-4294-81F6-0E834EEC57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F092B0-23FC-45C1-B6B1-DF107CDAD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756AF-F7E5-4DEB-8B34-41E56F398D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845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85E2269-2412-41B3-9BD0-A1730D6D3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C8FE189-72A0-4464-90CB-AAA72C234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334A86-1512-42A9-ACE1-77CF542493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E1497D-9EFA-46A8-B2A1-1FEB69C2A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E96628-4ED9-46B2-92CC-4DDEB696B6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481F-90DC-4C82-AB23-71519249F5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737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7" Type="http://schemas.openxmlformats.org/officeDocument/2006/relationships/image" Target="../media/image41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2D4ACC7-0E01-5043-948B-E38DCFC8E6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41" y="3190142"/>
            <a:ext cx="6604000" cy="664797"/>
          </a:xfrm>
        </p:spPr>
        <p:txBody>
          <a:bodyPr/>
          <a:lstStyle/>
          <a:p>
            <a:pPr algn="ctr"/>
            <a:r>
              <a:rPr lang="pt-BR" dirty="0"/>
              <a:t>Atelier logement vacant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4135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3E3AD7EB-31D2-470A-B044-671629DD60E1}"/>
              </a:ext>
            </a:extLst>
          </p:cNvPr>
          <p:cNvSpPr/>
          <p:nvPr/>
        </p:nvSpPr>
        <p:spPr>
          <a:xfrm>
            <a:off x="7934736" y="1342771"/>
            <a:ext cx="3784834" cy="4934384"/>
          </a:xfrm>
          <a:prstGeom prst="roundRect">
            <a:avLst>
              <a:gd name="adj" fmla="val 10856"/>
            </a:avLst>
          </a:prstGeom>
          <a:solidFill>
            <a:srgbClr val="C8E7F0"/>
          </a:solidFill>
          <a:ln>
            <a:solidFill>
              <a:srgbClr val="ECF7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41D9BA6-DE96-4BEF-A235-942C592B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10</a:t>
            </a:fld>
            <a:endParaRPr lang="fr-FR" dirty="0"/>
          </a:p>
        </p:txBody>
      </p:sp>
      <p:sp>
        <p:nvSpPr>
          <p:cNvPr id="11" name="ZoneTexte 9">
            <a:extLst>
              <a:ext uri="{FF2B5EF4-FFF2-40B4-BE49-F238E27FC236}">
                <a16:creationId xmlns:a16="http://schemas.microsoft.com/office/drawing/2014/main" id="{3E65F97E-F7F8-4CE0-9D00-94EF894D137C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étude de faisabilité sur un immeuble vacant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22994142-C1D7-4385-8CF8-9D11D73F6E65}"/>
              </a:ext>
            </a:extLst>
          </p:cNvPr>
          <p:cNvGrpSpPr/>
          <p:nvPr/>
        </p:nvGrpSpPr>
        <p:grpSpPr>
          <a:xfrm>
            <a:off x="547506" y="2013479"/>
            <a:ext cx="2873557" cy="3483463"/>
            <a:chOff x="8023441" y="2587530"/>
            <a:chExt cx="2700881" cy="3274137"/>
          </a:xfrm>
        </p:grpSpPr>
        <p:sp>
          <p:nvSpPr>
            <p:cNvPr id="16" name="Rectangle : carré corné 15">
              <a:extLst>
                <a:ext uri="{FF2B5EF4-FFF2-40B4-BE49-F238E27FC236}">
                  <a16:creationId xmlns:a16="http://schemas.microsoft.com/office/drawing/2014/main" id="{38287B99-19AB-4FF5-BBE5-C13177E794A2}"/>
                </a:ext>
              </a:extLst>
            </p:cNvPr>
            <p:cNvSpPr/>
            <p:nvPr/>
          </p:nvSpPr>
          <p:spPr>
            <a:xfrm>
              <a:off x="8023441" y="2587530"/>
              <a:ext cx="2700881" cy="3274137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FAD7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652E953F-3636-4965-8E0B-F2CB7B2C2F54}"/>
                </a:ext>
              </a:extLst>
            </p:cNvPr>
            <p:cNvSpPr txBox="1"/>
            <p:nvPr/>
          </p:nvSpPr>
          <p:spPr>
            <a:xfrm>
              <a:off x="8023442" y="2712424"/>
              <a:ext cx="2700880" cy="302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000"/>
                </a:spcAft>
                <a:buClr>
                  <a:srgbClr val="F1918F"/>
                </a:buClr>
              </a:pPr>
              <a:r>
                <a:rPr lang="fr-FR" sz="1600" b="1" dirty="0">
                  <a:solidFill>
                    <a:srgbClr val="FF575B"/>
                  </a:solidFill>
                </a:rPr>
                <a:t>Fiche immeuble :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Repérage cartographique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Analyse du bâti 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Potentiel de réhabilitation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Objectifs et capacités des propriétaires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Faisabilité technique et financière des programmes de réhabilitation</a:t>
              </a:r>
            </a:p>
          </p:txBody>
        </p: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53D3865F-71D7-4542-A67C-E31630158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522" y="1180341"/>
            <a:ext cx="763524" cy="763524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9C2D90F-3324-46AC-B51B-235F922EF64C}"/>
              </a:ext>
            </a:extLst>
          </p:cNvPr>
          <p:cNvSpPr/>
          <p:nvPr/>
        </p:nvSpPr>
        <p:spPr>
          <a:xfrm>
            <a:off x="3995197" y="1342771"/>
            <a:ext cx="3784834" cy="4934384"/>
          </a:xfrm>
          <a:prstGeom prst="roundRect">
            <a:avLst>
              <a:gd name="adj" fmla="val 10856"/>
            </a:avLst>
          </a:prstGeom>
          <a:solidFill>
            <a:srgbClr val="C8E7F0"/>
          </a:solidFill>
          <a:ln>
            <a:solidFill>
              <a:srgbClr val="ECF7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AB934F7-9334-41E8-8FA2-90DBB1699922}"/>
              </a:ext>
            </a:extLst>
          </p:cNvPr>
          <p:cNvSpPr txBox="1"/>
          <p:nvPr/>
        </p:nvSpPr>
        <p:spPr>
          <a:xfrm>
            <a:off x="4478330" y="799062"/>
            <a:ext cx="53601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cap="all" dirty="0">
                <a:solidFill>
                  <a:schemeClr val="accent5">
                    <a:lumMod val="75000"/>
                  </a:schemeClr>
                </a:solidFill>
              </a:rPr>
              <a:t>Étude de faisabilité financière	 </a:t>
            </a:r>
            <a:r>
              <a:rPr lang="fr-FR" sz="1200" b="1" cap="all" dirty="0"/>
              <a:t>logement conventionné social</a:t>
            </a:r>
            <a:endParaRPr lang="fr-FR" sz="1400" b="1" cap="all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D3BD53-89D0-4F11-9213-DBEBC06A3F6B}"/>
              </a:ext>
            </a:extLst>
          </p:cNvPr>
          <p:cNvSpPr/>
          <p:nvPr/>
        </p:nvSpPr>
        <p:spPr>
          <a:xfrm>
            <a:off x="4098387" y="1468508"/>
            <a:ext cx="3556025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fr-FR" sz="1400" b="1" cap="small" dirty="0">
                <a:solidFill>
                  <a:prstClr val="black"/>
                </a:solidFill>
              </a:rPr>
              <a:t>Coût de l’opération :</a:t>
            </a:r>
          </a:p>
          <a:p>
            <a:pPr lvl="0">
              <a:spcAft>
                <a:spcPts val="300"/>
              </a:spcAft>
            </a:pPr>
            <a:r>
              <a:rPr lang="fr-FR" sz="1100" dirty="0">
                <a:solidFill>
                  <a:prstClr val="black"/>
                </a:solidFill>
              </a:rPr>
              <a:t>Montant estimatif des travaux HT : 	</a:t>
            </a:r>
          </a:p>
          <a:p>
            <a:pPr lvl="0">
              <a:spcAft>
                <a:spcPts val="300"/>
              </a:spcAft>
            </a:pPr>
            <a:r>
              <a:rPr lang="fr-FR" sz="1100" dirty="0">
                <a:solidFill>
                  <a:prstClr val="black"/>
                </a:solidFill>
              </a:rPr>
              <a:t>Montant estimatif de la Maitrise d’Œuvre HT :</a:t>
            </a:r>
          </a:p>
          <a:p>
            <a:pPr lvl="0">
              <a:spcAft>
                <a:spcPts val="300"/>
              </a:spcAft>
            </a:pPr>
            <a:r>
              <a:rPr lang="fr-FR" sz="1100" dirty="0">
                <a:solidFill>
                  <a:prstClr val="black"/>
                </a:solidFill>
              </a:rPr>
              <a:t>Montant estimatif des travaux TTC :</a:t>
            </a:r>
            <a:endParaRPr lang="fr-FR" sz="1200" dirty="0">
              <a:solidFill>
                <a:prstClr val="black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0BE6361-7A7B-4115-A73F-87B6DACA34C5}"/>
              </a:ext>
            </a:extLst>
          </p:cNvPr>
          <p:cNvSpPr/>
          <p:nvPr/>
        </p:nvSpPr>
        <p:spPr>
          <a:xfrm>
            <a:off x="8095200" y="1473401"/>
            <a:ext cx="35560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cap="small" dirty="0">
                <a:solidFill>
                  <a:prstClr val="black"/>
                </a:solidFill>
              </a:rPr>
              <a:t>Calcul de la subvention :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97E96B7F-503D-4A1B-8EED-B250408B4A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031277"/>
              </p:ext>
            </p:extLst>
          </p:nvPr>
        </p:nvGraphicFramePr>
        <p:xfrm>
          <a:off x="8090233" y="1945265"/>
          <a:ext cx="3466478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3930">
                  <a:extLst>
                    <a:ext uri="{9D8B030D-6E8A-4147-A177-3AD203B41FA5}">
                      <a16:colId xmlns:a16="http://schemas.microsoft.com/office/drawing/2014/main" val="916742784"/>
                    </a:ext>
                  </a:extLst>
                </a:gridCol>
                <a:gridCol w="781274">
                  <a:extLst>
                    <a:ext uri="{9D8B030D-6E8A-4147-A177-3AD203B41FA5}">
                      <a16:colId xmlns:a16="http://schemas.microsoft.com/office/drawing/2014/main" val="3458836938"/>
                    </a:ext>
                  </a:extLst>
                </a:gridCol>
                <a:gridCol w="781274">
                  <a:extLst>
                    <a:ext uri="{9D8B030D-6E8A-4147-A177-3AD203B41FA5}">
                      <a16:colId xmlns:a16="http://schemas.microsoft.com/office/drawing/2014/main" val="3872840791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b="0" dirty="0">
                          <a:solidFill>
                            <a:schemeClr val="tx1"/>
                          </a:solidFill>
                        </a:rPr>
                        <a:t>Logement 1 (Type 2)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b="0" dirty="0">
                          <a:solidFill>
                            <a:schemeClr val="tx1"/>
                          </a:solidFill>
                        </a:rPr>
                        <a:t>55 m²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b="0" dirty="0">
                          <a:solidFill>
                            <a:schemeClr val="tx1"/>
                          </a:solidFill>
                        </a:rPr>
                        <a:t>427 €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0264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Logement 2 (Type 2)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55 m²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427 €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3026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Logement 3 (Type 2)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70 m²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527 €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871572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ctr"/>
                      <a:r>
                        <a:rPr lang="fr-FR" sz="1100" i="1" u="sng" dirty="0">
                          <a:solidFill>
                            <a:schemeClr val="tx1"/>
                          </a:solidFill>
                        </a:rPr>
                        <a:t>Total des loyers :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b="1" i="1" dirty="0">
                          <a:solidFill>
                            <a:schemeClr val="tx1"/>
                          </a:solidFill>
                        </a:rPr>
                        <a:t>1 381 €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8024296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66D0A07E-F0C6-4594-A48D-8523E6C407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118647"/>
              </p:ext>
            </p:extLst>
          </p:nvPr>
        </p:nvGraphicFramePr>
        <p:xfrm>
          <a:off x="8095200" y="3972443"/>
          <a:ext cx="3408541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479">
                  <a:extLst>
                    <a:ext uri="{9D8B030D-6E8A-4147-A177-3AD203B41FA5}">
                      <a16:colId xmlns:a16="http://schemas.microsoft.com/office/drawing/2014/main" val="1397500115"/>
                    </a:ext>
                  </a:extLst>
                </a:gridCol>
                <a:gridCol w="767062">
                  <a:extLst>
                    <a:ext uri="{9D8B030D-6E8A-4147-A177-3AD203B41FA5}">
                      <a16:colId xmlns:a16="http://schemas.microsoft.com/office/drawing/2014/main" val="2100767953"/>
                    </a:ext>
                  </a:extLst>
                </a:gridCol>
              </a:tblGrid>
              <a:tr h="194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dirty="0">
                          <a:solidFill>
                            <a:schemeClr val="tx1"/>
                          </a:solidFill>
                        </a:rPr>
                        <a:t>Montant des travaux subventionnables HT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b="0" dirty="0">
                          <a:solidFill>
                            <a:schemeClr val="tx1"/>
                          </a:solidFill>
                        </a:rPr>
                        <a:t>180 000 €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9848653"/>
                  </a:ext>
                </a:extLst>
              </a:tr>
              <a:tr h="194114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Montant de la Maitrise d’Œuvre subventionnable HT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3 947 €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9771596"/>
                  </a:ext>
                </a:extLst>
              </a:tr>
            </a:tbl>
          </a:graphicData>
        </a:graphic>
      </p:graphicFrame>
      <p:graphicFrame>
        <p:nvGraphicFramePr>
          <p:cNvPr id="21" name="Tableau 20">
            <a:extLst>
              <a:ext uri="{FF2B5EF4-FFF2-40B4-BE49-F238E27FC236}">
                <a16:creationId xmlns:a16="http://schemas.microsoft.com/office/drawing/2014/main" id="{C6C60883-04F2-40AD-A222-67DE0DA416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615132"/>
              </p:ext>
            </p:extLst>
          </p:nvPr>
        </p:nvGraphicFramePr>
        <p:xfrm>
          <a:off x="8049140" y="5056170"/>
          <a:ext cx="3556025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118">
                  <a:extLst>
                    <a:ext uri="{9D8B030D-6E8A-4147-A177-3AD203B41FA5}">
                      <a16:colId xmlns:a16="http://schemas.microsoft.com/office/drawing/2014/main" val="1397500115"/>
                    </a:ext>
                  </a:extLst>
                </a:gridCol>
                <a:gridCol w="783907">
                  <a:extLst>
                    <a:ext uri="{9D8B030D-6E8A-4147-A177-3AD203B41FA5}">
                      <a16:colId xmlns:a16="http://schemas.microsoft.com/office/drawing/2014/main" val="2100767953"/>
                    </a:ext>
                  </a:extLst>
                </a:gridCol>
              </a:tblGrid>
              <a:tr h="194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sng" dirty="0">
                          <a:solidFill>
                            <a:schemeClr val="tx1"/>
                          </a:solidFill>
                        </a:rPr>
                        <a:t>Montant estimé des subventions et primes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b="0" dirty="0">
                          <a:solidFill>
                            <a:schemeClr val="tx1"/>
                          </a:solidFill>
                        </a:rPr>
                        <a:t>124 781 €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9848653"/>
                  </a:ext>
                </a:extLst>
              </a:tr>
              <a:tr h="118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Soit </a:t>
                      </a:r>
                      <a:r>
                        <a:rPr lang="fr-FR" sz="1100" b="1" dirty="0">
                          <a:solidFill>
                            <a:schemeClr val="tx1"/>
                          </a:solidFill>
                        </a:rPr>
                        <a:t>59% du montant de l’opération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9771596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17504E5F-06F0-42C1-B50B-5722638E0A23}"/>
              </a:ext>
            </a:extLst>
          </p:cNvPr>
          <p:cNvSpPr txBox="1"/>
          <p:nvPr/>
        </p:nvSpPr>
        <p:spPr>
          <a:xfrm>
            <a:off x="4071874" y="2552743"/>
            <a:ext cx="2989109" cy="3593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fr-FR" sz="1400" b="1" cap="small" dirty="0">
                <a:solidFill>
                  <a:prstClr val="black"/>
                </a:solidFill>
              </a:rPr>
              <a:t> </a:t>
            </a:r>
          </a:p>
          <a:p>
            <a:pPr marL="92075" indent="-92075" algn="just">
              <a:spcAft>
                <a:spcPts val="300"/>
              </a:spcAft>
              <a:buFontTx/>
              <a:buChar char="-"/>
            </a:pPr>
            <a:r>
              <a:rPr lang="fr-FR" sz="1100" dirty="0"/>
              <a:t>Subvention ANAH Loyer Conventionné</a:t>
            </a:r>
          </a:p>
          <a:p>
            <a:pPr marL="90488" indent="-90488" algn="just">
              <a:spcAft>
                <a:spcPts val="300"/>
              </a:spcAft>
              <a:buFontTx/>
              <a:buChar char="-"/>
            </a:pPr>
            <a:r>
              <a:rPr lang="fr-FR" sz="1100" b="1" dirty="0"/>
              <a:t>Subvention CDA de Saintes</a:t>
            </a:r>
          </a:p>
          <a:p>
            <a:pPr marL="90488" indent="-90488" algn="just" fontAlgn="ctr">
              <a:spcAft>
                <a:spcPts val="300"/>
              </a:spcAft>
              <a:buFontTx/>
              <a:buChar char="-"/>
            </a:pPr>
            <a:r>
              <a:rPr lang="fr-FR" sz="1100" dirty="0"/>
              <a:t>Subvention Communes</a:t>
            </a:r>
          </a:p>
          <a:p>
            <a:pPr marL="90488" indent="-90488" algn="just" fontAlgn="ctr">
              <a:spcAft>
                <a:spcPts val="300"/>
              </a:spcAft>
              <a:buFontTx/>
              <a:buChar char="-"/>
            </a:pPr>
            <a:r>
              <a:rPr lang="fr-FR" sz="1100" dirty="0"/>
              <a:t>Prime Habiter Mieux ANAH</a:t>
            </a:r>
          </a:p>
          <a:p>
            <a:pPr marL="90488" indent="-90488" algn="just" fontAlgn="ctr">
              <a:spcAft>
                <a:spcPts val="300"/>
              </a:spcAft>
              <a:buFontTx/>
              <a:buChar char="-"/>
            </a:pPr>
            <a:r>
              <a:rPr lang="fr-FR" sz="1100" dirty="0"/>
              <a:t>Prime Intermédiation Locative ANAH</a:t>
            </a:r>
          </a:p>
          <a:p>
            <a:pPr marL="90488" indent="-90488" algn="just">
              <a:spcAft>
                <a:spcPts val="300"/>
              </a:spcAft>
              <a:buFontTx/>
              <a:buChar char="-"/>
            </a:pPr>
            <a:r>
              <a:rPr lang="fr-FR" sz="1100" dirty="0"/>
              <a:t>Prime Intermédiation Locative Communes</a:t>
            </a:r>
          </a:p>
          <a:p>
            <a:pPr marL="90488" indent="-90488" algn="just" fontAlgn="ctr">
              <a:spcAft>
                <a:spcPts val="300"/>
              </a:spcAft>
              <a:buFontTx/>
              <a:buChar char="-"/>
            </a:pPr>
            <a:r>
              <a:rPr lang="fr-FR" sz="1100" dirty="0"/>
              <a:t>Subvention Action Logement </a:t>
            </a:r>
          </a:p>
          <a:p>
            <a:pPr marL="90488" indent="-90488" algn="just" fontAlgn="ctr">
              <a:spcAft>
                <a:spcPts val="300"/>
              </a:spcAft>
              <a:buFontTx/>
              <a:buChar char="-"/>
            </a:pPr>
            <a:r>
              <a:rPr lang="fr-FR" sz="1100" b="1" dirty="0"/>
              <a:t>Prime CDA Sortie de vacance à l’acquisition</a:t>
            </a:r>
          </a:p>
          <a:p>
            <a:pPr marL="90488" indent="-90488" algn="just" fontAlgn="ctr">
              <a:spcAft>
                <a:spcPts val="300"/>
              </a:spcAft>
              <a:buFontTx/>
              <a:buChar char="-"/>
            </a:pPr>
            <a:r>
              <a:rPr lang="fr-FR" sz="1100" b="1" dirty="0"/>
              <a:t>Prime CDA Sortie de vacance au dessus d’un commerce</a:t>
            </a:r>
          </a:p>
          <a:p>
            <a:pPr marL="90488" indent="-90488" algn="just" fontAlgn="ctr">
              <a:spcAft>
                <a:spcPts val="300"/>
              </a:spcAft>
              <a:buFontTx/>
              <a:buChar char="-"/>
            </a:pPr>
            <a:r>
              <a:rPr lang="fr-FR" sz="1100" b="1" dirty="0"/>
              <a:t>Prime commune sortie de vacance au dessus d’un commerce</a:t>
            </a:r>
          </a:p>
          <a:p>
            <a:pPr marL="90488" indent="-90488" algn="just" fontAlgn="ctr">
              <a:spcAft>
                <a:spcPts val="300"/>
              </a:spcAft>
              <a:buFontTx/>
              <a:buChar char="-"/>
            </a:pPr>
            <a:r>
              <a:rPr lang="fr-FR" sz="1100" b="1" dirty="0"/>
              <a:t>Aide CDA + commune Ravalement de façades</a:t>
            </a:r>
          </a:p>
          <a:p>
            <a:pPr algn="just" fontAlgn="ctr">
              <a:spcAft>
                <a:spcPts val="300"/>
              </a:spcAft>
            </a:pPr>
            <a:endParaRPr lang="fr-FR" sz="700" dirty="0"/>
          </a:p>
          <a:p>
            <a:pPr algn="just" fontAlgn="ctr">
              <a:spcAft>
                <a:spcPts val="600"/>
              </a:spcAft>
            </a:pPr>
            <a:endParaRPr lang="fr-FR" sz="1100" dirty="0"/>
          </a:p>
          <a:p>
            <a:pPr marL="90488" indent="-90488" algn="just" fontAlgn="ctr">
              <a:spcAft>
                <a:spcPts val="300"/>
              </a:spcAft>
              <a:buFontTx/>
              <a:buChar char="-"/>
            </a:pPr>
            <a:r>
              <a:rPr lang="fr-FR" sz="1100" dirty="0"/>
              <a:t>Prêt ou apport personnel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B3E24B8-AD24-4E4C-BBAF-72A2C89E74C9}"/>
              </a:ext>
            </a:extLst>
          </p:cNvPr>
          <p:cNvSpPr txBox="1"/>
          <p:nvPr/>
        </p:nvSpPr>
        <p:spPr>
          <a:xfrm>
            <a:off x="6781109" y="2552743"/>
            <a:ext cx="861697" cy="3593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fr-FR" sz="1400" b="1" cap="small" dirty="0">
                <a:solidFill>
                  <a:prstClr val="black"/>
                </a:solidFill>
              </a:rPr>
              <a:t> </a:t>
            </a:r>
          </a:p>
          <a:p>
            <a:pPr algn="r" fontAlgn="ctr">
              <a:spcAft>
                <a:spcPts val="300"/>
              </a:spcAft>
            </a:pPr>
            <a:r>
              <a:rPr lang="fr-FR" sz="1100" dirty="0"/>
              <a:t>64 381 €</a:t>
            </a:r>
          </a:p>
          <a:p>
            <a:pPr algn="r" fontAlgn="ctr">
              <a:spcAft>
                <a:spcPts val="300"/>
              </a:spcAft>
            </a:pPr>
            <a:r>
              <a:rPr lang="fr-FR" sz="1100" b="1" dirty="0"/>
              <a:t>27 000 €</a:t>
            </a:r>
          </a:p>
          <a:p>
            <a:pPr algn="r" fontAlgn="ctr">
              <a:spcAft>
                <a:spcPts val="300"/>
              </a:spcAft>
            </a:pPr>
            <a:r>
              <a:rPr lang="fr-FR" sz="1100" dirty="0"/>
              <a:t>9 000 €</a:t>
            </a:r>
          </a:p>
          <a:p>
            <a:pPr algn="r" fontAlgn="ctr">
              <a:spcAft>
                <a:spcPts val="300"/>
              </a:spcAft>
            </a:pPr>
            <a:r>
              <a:rPr lang="fr-FR" sz="1100" dirty="0"/>
              <a:t>6 000 €</a:t>
            </a:r>
          </a:p>
          <a:p>
            <a:pPr algn="r" fontAlgn="ctr">
              <a:spcAft>
                <a:spcPts val="300"/>
              </a:spcAft>
            </a:pPr>
            <a:r>
              <a:rPr lang="fr-FR" sz="1100" dirty="0"/>
              <a:t>3 000 €</a:t>
            </a:r>
          </a:p>
          <a:p>
            <a:pPr algn="r" fontAlgn="ctr">
              <a:spcAft>
                <a:spcPts val="300"/>
              </a:spcAft>
            </a:pPr>
            <a:r>
              <a:rPr lang="fr-FR" sz="1100" dirty="0"/>
              <a:t>5 400 €</a:t>
            </a:r>
          </a:p>
          <a:p>
            <a:pPr algn="r" fontAlgn="ctr">
              <a:spcAft>
                <a:spcPts val="300"/>
              </a:spcAft>
            </a:pPr>
            <a:r>
              <a:rPr lang="fr-FR" sz="1100" dirty="0"/>
              <a:t>0 €</a:t>
            </a:r>
          </a:p>
          <a:p>
            <a:pPr algn="r" fontAlgn="ctr">
              <a:spcAft>
                <a:spcPts val="300"/>
              </a:spcAft>
            </a:pPr>
            <a:r>
              <a:rPr lang="fr-FR" sz="1100" b="1" dirty="0"/>
              <a:t>2 000 €</a:t>
            </a:r>
          </a:p>
          <a:p>
            <a:pPr algn="r" fontAlgn="ctr"/>
            <a:r>
              <a:rPr lang="fr-FR" sz="1100" b="1" dirty="0"/>
              <a:t>2 000 €</a:t>
            </a:r>
          </a:p>
          <a:p>
            <a:pPr algn="r" fontAlgn="ctr">
              <a:spcAft>
                <a:spcPts val="300"/>
              </a:spcAft>
            </a:pPr>
            <a:endParaRPr lang="fr-FR" sz="1100" b="1" dirty="0"/>
          </a:p>
          <a:p>
            <a:pPr algn="r" fontAlgn="ctr"/>
            <a:r>
              <a:rPr lang="fr-FR" sz="1100" b="1" dirty="0"/>
              <a:t>2 000 €</a:t>
            </a:r>
          </a:p>
          <a:p>
            <a:pPr algn="r" fontAlgn="ctr">
              <a:spcAft>
                <a:spcPts val="300"/>
              </a:spcAft>
            </a:pPr>
            <a:endParaRPr lang="fr-FR" sz="1100" b="1" dirty="0"/>
          </a:p>
          <a:p>
            <a:pPr algn="r" fontAlgn="ctr">
              <a:spcAft>
                <a:spcPts val="300"/>
              </a:spcAft>
            </a:pPr>
            <a:r>
              <a:rPr lang="fr-FR" sz="1100" b="1" dirty="0"/>
              <a:t>4 000 €</a:t>
            </a:r>
          </a:p>
          <a:p>
            <a:pPr algn="r" fontAlgn="ctr">
              <a:spcAft>
                <a:spcPts val="300"/>
              </a:spcAft>
            </a:pPr>
            <a:r>
              <a:rPr lang="fr-FR" sz="800" dirty="0"/>
              <a:t>____________</a:t>
            </a:r>
          </a:p>
          <a:p>
            <a:pPr algn="r" fontAlgn="ctr">
              <a:spcAft>
                <a:spcPts val="600"/>
              </a:spcAft>
            </a:pPr>
            <a:r>
              <a:rPr lang="fr-FR" sz="1100" b="1" dirty="0"/>
              <a:t>124 781 €</a:t>
            </a:r>
          </a:p>
          <a:p>
            <a:pPr algn="r" fontAlgn="ctr">
              <a:spcAft>
                <a:spcPts val="300"/>
              </a:spcAft>
            </a:pPr>
            <a:r>
              <a:rPr lang="fr-FR" sz="1100" dirty="0"/>
              <a:t>85 428 €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D93725C-A3D5-4F39-A165-2326E60C5E63}"/>
              </a:ext>
            </a:extLst>
          </p:cNvPr>
          <p:cNvSpPr/>
          <p:nvPr/>
        </p:nvSpPr>
        <p:spPr>
          <a:xfrm>
            <a:off x="6841059" y="1468507"/>
            <a:ext cx="839764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fr-FR" sz="1400" b="1" cap="small" dirty="0">
                <a:solidFill>
                  <a:prstClr val="black"/>
                </a:solidFill>
              </a:rPr>
              <a:t> </a:t>
            </a:r>
          </a:p>
          <a:p>
            <a:pPr lvl="0" algn="r">
              <a:spcAft>
                <a:spcPts val="300"/>
              </a:spcAft>
            </a:pPr>
            <a:r>
              <a:rPr lang="fr-FR" sz="1100" dirty="0">
                <a:solidFill>
                  <a:prstClr val="black"/>
                </a:solidFill>
              </a:rPr>
              <a:t>187 000 €</a:t>
            </a:r>
          </a:p>
          <a:p>
            <a:pPr lvl="0" algn="r">
              <a:spcAft>
                <a:spcPts val="300"/>
              </a:spcAft>
            </a:pPr>
            <a:r>
              <a:rPr lang="fr-FR" sz="1100" dirty="0">
                <a:solidFill>
                  <a:prstClr val="black"/>
                </a:solidFill>
              </a:rPr>
              <a:t>4 100 € </a:t>
            </a:r>
          </a:p>
          <a:p>
            <a:pPr lvl="0" algn="r">
              <a:spcAft>
                <a:spcPts val="300"/>
              </a:spcAft>
            </a:pPr>
            <a:r>
              <a:rPr lang="fr-FR" sz="1100" dirty="0">
                <a:solidFill>
                  <a:prstClr val="black"/>
                </a:solidFill>
              </a:rPr>
              <a:t>210 210 €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7E26D6D-A9AB-4E65-AA19-A010355081FB}"/>
              </a:ext>
            </a:extLst>
          </p:cNvPr>
          <p:cNvSpPr/>
          <p:nvPr/>
        </p:nvSpPr>
        <p:spPr>
          <a:xfrm>
            <a:off x="4098388" y="2552743"/>
            <a:ext cx="34953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fr-FR" sz="1400" b="1" cap="small" dirty="0">
                <a:solidFill>
                  <a:prstClr val="black"/>
                </a:solidFill>
              </a:rPr>
              <a:t>Financement de l’opération :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403BA42-A644-4E99-8781-9EE51A9A9F1A}"/>
              </a:ext>
            </a:extLst>
          </p:cNvPr>
          <p:cNvSpPr txBox="1"/>
          <p:nvPr/>
        </p:nvSpPr>
        <p:spPr>
          <a:xfrm>
            <a:off x="8099424" y="3237160"/>
            <a:ext cx="34780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u="sng" dirty="0">
                <a:solidFill>
                  <a:prstClr val="black"/>
                </a:solidFill>
              </a:rPr>
              <a:t>Plafond de travaux ANAH</a:t>
            </a:r>
            <a:r>
              <a:rPr lang="fr-FR" sz="1100" dirty="0">
                <a:solidFill>
                  <a:prstClr val="black"/>
                </a:solidFill>
              </a:rPr>
              <a:t> :</a:t>
            </a:r>
          </a:p>
          <a:p>
            <a:r>
              <a:rPr lang="fr-FR" sz="1100" dirty="0">
                <a:solidFill>
                  <a:prstClr val="black"/>
                </a:solidFill>
              </a:rPr>
              <a:t>Travaux sur logement très dégradé</a:t>
            </a:r>
          </a:p>
          <a:p>
            <a:r>
              <a:rPr lang="fr-FR" sz="1100" dirty="0">
                <a:solidFill>
                  <a:prstClr val="black"/>
                </a:solidFill>
              </a:rPr>
              <a:t>Plafond de travaux au m²		1000 €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E58CD709-128D-45D4-BF43-4185157CD4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912" y="497268"/>
            <a:ext cx="847707" cy="84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0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6F18375-59B7-414D-8242-FEF483C56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ZoneTexte 9">
            <a:extLst>
              <a:ext uri="{FF2B5EF4-FFF2-40B4-BE49-F238E27FC236}">
                <a16:creationId xmlns:a16="http://schemas.microsoft.com/office/drawing/2014/main" id="{149E388C-741A-4D0F-A1A5-70CEFD67FEB4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étude de faisabilité sur un immeuble vacant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2464391-6D48-47FC-8C4F-06B79CA17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979" y="616991"/>
            <a:ext cx="942342" cy="942342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920EAF1E-8B28-4F9B-8156-441195297451}"/>
              </a:ext>
            </a:extLst>
          </p:cNvPr>
          <p:cNvGrpSpPr/>
          <p:nvPr/>
        </p:nvGrpSpPr>
        <p:grpSpPr>
          <a:xfrm>
            <a:off x="403859" y="986190"/>
            <a:ext cx="1696721" cy="1696720"/>
            <a:chOff x="965199" y="3429000"/>
            <a:chExt cx="1696721" cy="1696720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7148BC61-F447-42FF-8649-18C58EA0D3C1}"/>
                </a:ext>
              </a:extLst>
            </p:cNvPr>
            <p:cNvSpPr/>
            <p:nvPr/>
          </p:nvSpPr>
          <p:spPr>
            <a:xfrm>
              <a:off x="965200" y="3429000"/>
              <a:ext cx="1696720" cy="1696720"/>
            </a:xfrm>
            <a:prstGeom prst="ellipse">
              <a:avLst/>
            </a:prstGeom>
            <a:solidFill>
              <a:srgbClr val="A2D7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8057AA4E-5530-4560-BEA9-9A5ED8B4D413}"/>
                </a:ext>
              </a:extLst>
            </p:cNvPr>
            <p:cNvSpPr txBox="1"/>
            <p:nvPr/>
          </p:nvSpPr>
          <p:spPr>
            <a:xfrm>
              <a:off x="965199" y="3911864"/>
              <a:ext cx="16967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/>
                <a:t>Loyer conventionné</a:t>
              </a:r>
            </a:p>
          </p:txBody>
        </p: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D66642D5-5955-460E-9225-8CB80DD733AF}"/>
              </a:ext>
            </a:extLst>
          </p:cNvPr>
          <p:cNvSpPr txBox="1"/>
          <p:nvPr/>
        </p:nvSpPr>
        <p:spPr>
          <a:xfrm>
            <a:off x="3585849" y="2386102"/>
            <a:ext cx="31089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b="1" dirty="0"/>
              <a:t>Convention avec l’Etat :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Loyer plafonné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Conditions de ressources des locataires</a:t>
            </a:r>
          </a:p>
          <a:p>
            <a:pPr algn="just">
              <a:spcAft>
                <a:spcPts val="600"/>
              </a:spcAft>
            </a:pPr>
            <a:r>
              <a:rPr lang="fr-FR" dirty="0">
                <a:sym typeface="Symbol" panose="05050102010706020507" pitchFamily="18" charset="2"/>
              </a:rPr>
              <a:t> Engagement pendant 9 ans à l’époque, 6 ans depuis le 1</a:t>
            </a:r>
            <a:r>
              <a:rPr lang="fr-FR" baseline="30000" dirty="0">
                <a:sym typeface="Symbol" panose="05050102010706020507" pitchFamily="18" charset="2"/>
              </a:rPr>
              <a:t>er</a:t>
            </a:r>
            <a:r>
              <a:rPr lang="fr-FR" dirty="0">
                <a:sym typeface="Symbol" panose="05050102010706020507" pitchFamily="18" charset="2"/>
              </a:rPr>
              <a:t> janvier 2022.</a:t>
            </a:r>
            <a:endParaRPr lang="fr-FR" dirty="0"/>
          </a:p>
        </p:txBody>
      </p:sp>
      <p:pic>
        <p:nvPicPr>
          <p:cNvPr id="18" name="Graphique 17" descr="Flèche : tout droit">
            <a:extLst>
              <a:ext uri="{FF2B5EF4-FFF2-40B4-BE49-F238E27FC236}">
                <a16:creationId xmlns:a16="http://schemas.microsoft.com/office/drawing/2014/main" id="{E7DE0072-0429-44C0-9941-BDB67ED1A5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742292">
            <a:off x="2302499" y="2217049"/>
            <a:ext cx="1018538" cy="660400"/>
          </a:xfrm>
          <a:prstGeom prst="rect">
            <a:avLst/>
          </a:prstGeom>
        </p:spPr>
      </p:pic>
      <p:pic>
        <p:nvPicPr>
          <p:cNvPr id="19" name="Graphique 18" descr="Flèche : tout droit">
            <a:extLst>
              <a:ext uri="{FF2B5EF4-FFF2-40B4-BE49-F238E27FC236}">
                <a16:creationId xmlns:a16="http://schemas.microsoft.com/office/drawing/2014/main" id="{05EC7B1F-95EF-40DA-B264-E4386B1E74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7029138" y="3098800"/>
            <a:ext cx="1018538" cy="660400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F33A000A-8254-4C20-8084-FC551D4AAD3E}"/>
              </a:ext>
            </a:extLst>
          </p:cNvPr>
          <p:cNvSpPr txBox="1"/>
          <p:nvPr/>
        </p:nvSpPr>
        <p:spPr>
          <a:xfrm>
            <a:off x="8432670" y="1728534"/>
            <a:ext cx="310896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b="1" dirty="0"/>
              <a:t>Avantages :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Subventions pour réaliser les travaux :</a:t>
            </a:r>
          </a:p>
          <a:p>
            <a:pPr marL="742950" lvl="1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fr-FR" dirty="0"/>
              <a:t>ANAH </a:t>
            </a:r>
          </a:p>
          <a:p>
            <a:pPr marL="742950" lvl="1" indent="-28575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fr-FR" dirty="0"/>
              <a:t>Collectivités si dispositif adapté</a:t>
            </a:r>
          </a:p>
          <a:p>
            <a:pPr marL="742950" lvl="1" indent="-285750" algn="just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fr-FR" dirty="0"/>
              <a:t>Conseil départemental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Avantage fiscal sur les revenus fonciers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343B905B-B7BE-4F64-B4F6-FE47A2BD26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305" y="1363379"/>
            <a:ext cx="942342" cy="94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numéro de diapositive 25">
            <a:extLst>
              <a:ext uri="{FF2B5EF4-FFF2-40B4-BE49-F238E27FC236}">
                <a16:creationId xmlns:a16="http://schemas.microsoft.com/office/drawing/2014/main" id="{1C69CA5C-BD06-497E-9181-B28CEFED8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12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08D0E5A-B1B4-4651-83AE-C7527EF9FF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8" t="9438" r="7413" b="3767"/>
          <a:stretch/>
        </p:blipFill>
        <p:spPr>
          <a:xfrm>
            <a:off x="2257486" y="1375684"/>
            <a:ext cx="2905390" cy="2535285"/>
          </a:xfrm>
          <a:prstGeom prst="rect">
            <a:avLst/>
          </a:prstGeom>
        </p:spPr>
      </p:pic>
      <p:sp>
        <p:nvSpPr>
          <p:cNvPr id="6" name="ZoneTexte 9">
            <a:extLst>
              <a:ext uri="{FF2B5EF4-FFF2-40B4-BE49-F238E27FC236}">
                <a16:creationId xmlns:a16="http://schemas.microsoft.com/office/drawing/2014/main" id="{05B9C236-D7C6-40BE-8DFE-48122227C2D8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étude de faisabilité sur un immeuble vacant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7" name="Graphique 6" descr="Flèche : tout droit">
            <a:extLst>
              <a:ext uri="{FF2B5EF4-FFF2-40B4-BE49-F238E27FC236}">
                <a16:creationId xmlns:a16="http://schemas.microsoft.com/office/drawing/2014/main" id="{E59C7109-CE54-4585-A90D-12B9BD978F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5654821" y="2313126"/>
            <a:ext cx="1018538" cy="6604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FC9C50A-E3F6-42A2-BC19-9D4291716EE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6" r="3122"/>
          <a:stretch/>
        </p:blipFill>
        <p:spPr>
          <a:xfrm>
            <a:off x="7504133" y="1380851"/>
            <a:ext cx="2800073" cy="253011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D9D7F2E-9D1E-4DF2-807D-E40DDB895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487" y="4055862"/>
            <a:ext cx="2905390" cy="217904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E2431A8-5A93-4A97-87AA-663C0704F19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8" r="18519" b="22213"/>
          <a:stretch/>
        </p:blipFill>
        <p:spPr>
          <a:xfrm>
            <a:off x="7504133" y="4050970"/>
            <a:ext cx="2800072" cy="2316346"/>
          </a:xfrm>
          <a:prstGeom prst="rect">
            <a:avLst/>
          </a:prstGeom>
        </p:spPr>
      </p:pic>
      <p:pic>
        <p:nvPicPr>
          <p:cNvPr id="13" name="Graphique 12" descr="Flèche : tout droit">
            <a:extLst>
              <a:ext uri="{FF2B5EF4-FFF2-40B4-BE49-F238E27FC236}">
                <a16:creationId xmlns:a16="http://schemas.microsoft.com/office/drawing/2014/main" id="{FA4C3EB9-26F6-4A83-A220-D2130D7F08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5654821" y="4807997"/>
            <a:ext cx="1018538" cy="6604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D040AAC-7F37-4B91-A708-3F5D31ADF4BA}"/>
              </a:ext>
            </a:extLst>
          </p:cNvPr>
          <p:cNvSpPr txBox="1"/>
          <p:nvPr/>
        </p:nvSpPr>
        <p:spPr>
          <a:xfrm>
            <a:off x="2951415" y="749240"/>
            <a:ext cx="151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cap="small" dirty="0"/>
              <a:t>Avant travaux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1224917-A548-41B2-8286-FFAD578AC65C}"/>
              </a:ext>
            </a:extLst>
          </p:cNvPr>
          <p:cNvSpPr txBox="1"/>
          <p:nvPr/>
        </p:nvSpPr>
        <p:spPr>
          <a:xfrm>
            <a:off x="8163517" y="749240"/>
            <a:ext cx="148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cap="small" dirty="0"/>
              <a:t>Après travaux</a:t>
            </a:r>
          </a:p>
        </p:txBody>
      </p:sp>
    </p:spTree>
    <p:extLst>
      <p:ext uri="{BB962C8B-B14F-4D97-AF65-F5344CB8AC3E}">
        <p14:creationId xmlns:p14="http://schemas.microsoft.com/office/powerpoint/2010/main" val="32618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92FB326-F5E0-4073-8766-7454CED4B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3" name="ZoneTexte 9">
            <a:extLst>
              <a:ext uri="{FF2B5EF4-FFF2-40B4-BE49-F238E27FC236}">
                <a16:creationId xmlns:a16="http://schemas.microsoft.com/office/drawing/2014/main" id="{94121DDB-452B-48EE-B0B3-E659F0E8AED3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étude de faisabilité sur un immeuble vacant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4" name="Graphique 3" descr="Flèche : tout droit">
            <a:extLst>
              <a:ext uri="{FF2B5EF4-FFF2-40B4-BE49-F238E27FC236}">
                <a16:creationId xmlns:a16="http://schemas.microsoft.com/office/drawing/2014/main" id="{80D0F2B0-C620-47AB-8836-60B6328239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5713815" y="2040224"/>
            <a:ext cx="1018538" cy="660400"/>
          </a:xfrm>
          <a:prstGeom prst="rect">
            <a:avLst/>
          </a:prstGeom>
        </p:spPr>
      </p:pic>
      <p:pic>
        <p:nvPicPr>
          <p:cNvPr id="5" name="Graphique 4" descr="Flèche : tout droit">
            <a:extLst>
              <a:ext uri="{FF2B5EF4-FFF2-40B4-BE49-F238E27FC236}">
                <a16:creationId xmlns:a16="http://schemas.microsoft.com/office/drawing/2014/main" id="{52A5BEDD-212A-46CC-B0E6-7FF11EE1D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5713815" y="4865294"/>
            <a:ext cx="1018538" cy="6604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CAA4897-6D09-4B93-861B-01C8B0A99D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418" y="1102781"/>
            <a:ext cx="3380380" cy="253528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55AB82A-2BAC-436A-A238-D2F3421DA1D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9" b="7720"/>
          <a:stretch/>
        </p:blipFill>
        <p:spPr>
          <a:xfrm>
            <a:off x="7367030" y="1118899"/>
            <a:ext cx="3307060" cy="250304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E909FD7-3520-4AAC-B78E-7451293FE0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370" y="3927853"/>
            <a:ext cx="3380381" cy="253528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78C22B6-2B39-4077-A679-659C7EF3E0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418" y="3927853"/>
            <a:ext cx="3380380" cy="2535285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8E9C1CA1-8A59-437C-B65E-579D4995F784}"/>
              </a:ext>
            </a:extLst>
          </p:cNvPr>
          <p:cNvSpPr txBox="1"/>
          <p:nvPr/>
        </p:nvSpPr>
        <p:spPr>
          <a:xfrm>
            <a:off x="2951415" y="631254"/>
            <a:ext cx="151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cap="small" dirty="0"/>
              <a:t>Avant travaux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57E5729-5020-406B-B9B0-472BBBDB1251}"/>
              </a:ext>
            </a:extLst>
          </p:cNvPr>
          <p:cNvSpPr txBox="1"/>
          <p:nvPr/>
        </p:nvSpPr>
        <p:spPr>
          <a:xfrm>
            <a:off x="8163517" y="631254"/>
            <a:ext cx="148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cap="small" dirty="0"/>
              <a:t>Après travaux</a:t>
            </a:r>
          </a:p>
        </p:txBody>
      </p:sp>
    </p:spTree>
    <p:extLst>
      <p:ext uri="{BB962C8B-B14F-4D97-AF65-F5344CB8AC3E}">
        <p14:creationId xmlns:p14="http://schemas.microsoft.com/office/powerpoint/2010/main" val="218985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91BF1BE-7F35-4069-BE29-FB82E649C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3" name="ZoneTexte 9">
            <a:extLst>
              <a:ext uri="{FF2B5EF4-FFF2-40B4-BE49-F238E27FC236}">
                <a16:creationId xmlns:a16="http://schemas.microsoft.com/office/drawing/2014/main" id="{316A4A43-CDF8-46A6-AC8B-05D349A09A32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Résultats de l’OPAH-RU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A823ED1-8D56-4B0C-BAFB-E83DBA346A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94" y="1140542"/>
            <a:ext cx="5978686" cy="4227871"/>
          </a:xfrm>
          <a:prstGeom prst="rect">
            <a:avLst/>
          </a:prstGeom>
        </p:spPr>
      </p:pic>
      <p:pic>
        <p:nvPicPr>
          <p:cNvPr id="6" name="Graphique 5" descr="Flèche : tout droit">
            <a:extLst>
              <a:ext uri="{FF2B5EF4-FFF2-40B4-BE49-F238E27FC236}">
                <a16:creationId xmlns:a16="http://schemas.microsoft.com/office/drawing/2014/main" id="{44B102A5-9E31-4F5A-863E-ED9869CEA7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7070667" y="2768600"/>
            <a:ext cx="1018538" cy="6604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B56AAA1-9BB9-4F4A-AF0B-1CFB112F4512}"/>
              </a:ext>
            </a:extLst>
          </p:cNvPr>
          <p:cNvSpPr txBox="1"/>
          <p:nvPr/>
        </p:nvSpPr>
        <p:spPr>
          <a:xfrm>
            <a:off x="8318422" y="2167776"/>
            <a:ext cx="353023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2000" b="1" u="sng" cap="small" dirty="0"/>
              <a:t>SAINTES :</a:t>
            </a:r>
          </a:p>
          <a:p>
            <a:pPr algn="ctr">
              <a:spcAft>
                <a:spcPts val="600"/>
              </a:spcAft>
            </a:pPr>
            <a:r>
              <a:rPr lang="fr-FR" sz="2000" b="1" cap="small" dirty="0"/>
              <a:t>Entre 2019 et 2021 : </a:t>
            </a:r>
          </a:p>
          <a:p>
            <a:r>
              <a:rPr lang="fr-FR" sz="2000" b="1" cap="small" dirty="0"/>
              <a:t>7 logements/immeubles sortis de la vacance et transformés en 17 logements conventionnés </a:t>
            </a:r>
          </a:p>
        </p:txBody>
      </p:sp>
    </p:spTree>
    <p:extLst>
      <p:ext uri="{BB962C8B-B14F-4D97-AF65-F5344CB8AC3E}">
        <p14:creationId xmlns:p14="http://schemas.microsoft.com/office/powerpoint/2010/main" val="3676565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41D9BA6-DE96-4BEF-A235-942C592B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2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CA30F31-0FC3-48F2-9DDD-8A4E68D6F304}"/>
              </a:ext>
            </a:extLst>
          </p:cNvPr>
          <p:cNvSpPr txBox="1"/>
          <p:nvPr/>
        </p:nvSpPr>
        <p:spPr>
          <a:xfrm>
            <a:off x="616302" y="720385"/>
            <a:ext cx="10785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Une </a:t>
            </a:r>
            <a:r>
              <a:rPr lang="fr-FR" sz="1600" b="1" dirty="0"/>
              <a:t>étude pré-opérationnelle </a:t>
            </a:r>
            <a:r>
              <a:rPr lang="fr-FR" sz="1600" dirty="0"/>
              <a:t>lancée en 2017 </a:t>
            </a:r>
            <a:r>
              <a:rPr lang="fr-FR" sz="1600" dirty="0">
                <a:solidFill>
                  <a:srgbClr val="000000"/>
                </a:solidFill>
              </a:rPr>
              <a:t>qui a mis en exergue la </a:t>
            </a:r>
            <a:r>
              <a:rPr lang="fr-FR" sz="1600" b="1" dirty="0">
                <a:solidFill>
                  <a:srgbClr val="000000"/>
                </a:solidFill>
              </a:rPr>
              <a:t>vacance croissante </a:t>
            </a:r>
            <a:r>
              <a:rPr lang="fr-FR" sz="1600" dirty="0">
                <a:solidFill>
                  <a:srgbClr val="000000"/>
                </a:solidFill>
              </a:rPr>
              <a:t>dégradant l ’image des centres bourgs.</a:t>
            </a:r>
            <a:endParaRPr lang="fr-FR" sz="20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0EB929A-6B8C-49F1-85E2-8A316F142E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20" y="1512475"/>
            <a:ext cx="5333009" cy="3311671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0E45DB5F-60D8-4084-9286-4DD623C5FAA0}"/>
              </a:ext>
            </a:extLst>
          </p:cNvPr>
          <p:cNvSpPr txBox="1"/>
          <p:nvPr/>
        </p:nvSpPr>
        <p:spPr>
          <a:xfrm>
            <a:off x="818820" y="1345510"/>
            <a:ext cx="2738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Poids de la vacance en 2017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BB6AA6AE-E4AB-4226-AD61-FC4CA4DA29F3}"/>
              </a:ext>
            </a:extLst>
          </p:cNvPr>
          <p:cNvGrpSpPr/>
          <p:nvPr/>
        </p:nvGrpSpPr>
        <p:grpSpPr>
          <a:xfrm>
            <a:off x="290664" y="4155839"/>
            <a:ext cx="3102161" cy="2055793"/>
            <a:chOff x="620702" y="1948664"/>
            <a:chExt cx="3102161" cy="2009376"/>
          </a:xfrm>
        </p:grpSpPr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CAC95DC-B119-48DA-896B-C2C10B467275}"/>
                </a:ext>
              </a:extLst>
            </p:cNvPr>
            <p:cNvSpPr txBox="1"/>
            <p:nvPr/>
          </p:nvSpPr>
          <p:spPr>
            <a:xfrm>
              <a:off x="711358" y="3650263"/>
              <a:ext cx="4695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Source Sans Pro Black" panose="020B0803030403020204" pitchFamily="34" charset="0"/>
                  <a:ea typeface="Source Sans Pro Black" panose="020B0803030403020204" pitchFamily="34" charset="0"/>
                </a:rPr>
                <a:t>28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D056AE68-472B-4CDA-8729-91807ECBCE3F}"/>
                </a:ext>
              </a:extLst>
            </p:cNvPr>
            <p:cNvSpPr txBox="1"/>
            <p:nvPr/>
          </p:nvSpPr>
          <p:spPr>
            <a:xfrm>
              <a:off x="1071351" y="3703299"/>
              <a:ext cx="265151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latin typeface="Source Sans Pro" panose="020B0503030403020204" pitchFamily="34" charset="0"/>
                </a:rPr>
                <a:t>Nombre de logements vacants en 2017</a:t>
              </a:r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0B07367F-CBD5-4450-9BC5-6FD72D603768}"/>
                </a:ext>
              </a:extLst>
            </p:cNvPr>
            <p:cNvGrpSpPr/>
            <p:nvPr/>
          </p:nvGrpSpPr>
          <p:grpSpPr>
            <a:xfrm>
              <a:off x="742905" y="2434236"/>
              <a:ext cx="1695679" cy="1233696"/>
              <a:chOff x="203889" y="4380696"/>
              <a:chExt cx="1695679" cy="1233696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E76F01DA-6B80-4157-8DF2-194CC459F72E}"/>
                  </a:ext>
                </a:extLst>
              </p:cNvPr>
              <p:cNvSpPr/>
              <p:nvPr/>
            </p:nvSpPr>
            <p:spPr>
              <a:xfrm>
                <a:off x="203889" y="4420885"/>
                <a:ext cx="328446" cy="181232"/>
              </a:xfrm>
              <a:prstGeom prst="rect">
                <a:avLst/>
              </a:prstGeom>
              <a:solidFill>
                <a:srgbClr val="00628B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3D63D8D0-B484-4A94-9BA3-4C40EA80454E}"/>
                  </a:ext>
                </a:extLst>
              </p:cNvPr>
              <p:cNvSpPr txBox="1"/>
              <p:nvPr/>
            </p:nvSpPr>
            <p:spPr>
              <a:xfrm>
                <a:off x="591449" y="4380696"/>
                <a:ext cx="130811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1050" dirty="0">
                    <a:latin typeface="Source Sans Pro" panose="020B0503030403020204" pitchFamily="34" charset="0"/>
                  </a:rPr>
                  <a:t>&gt; 14%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3475589-7410-4FE4-A953-80B8125C5C96}"/>
                  </a:ext>
                </a:extLst>
              </p:cNvPr>
              <p:cNvSpPr/>
              <p:nvPr/>
            </p:nvSpPr>
            <p:spPr>
              <a:xfrm>
                <a:off x="203889" y="4660360"/>
                <a:ext cx="328446" cy="181232"/>
              </a:xfrm>
              <a:prstGeom prst="rect">
                <a:avLst/>
              </a:prstGeom>
              <a:solidFill>
                <a:srgbClr val="3381A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4B72741C-4802-485B-8439-78765AF23C36}"/>
                  </a:ext>
                </a:extLst>
              </p:cNvPr>
              <p:cNvSpPr txBox="1"/>
              <p:nvPr/>
            </p:nvSpPr>
            <p:spPr>
              <a:xfrm>
                <a:off x="591449" y="4620171"/>
                <a:ext cx="111485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1050" dirty="0">
                    <a:latin typeface="Source Sans Pro" panose="020B0503030403020204" pitchFamily="34" charset="0"/>
                  </a:rPr>
                  <a:t>12 % - 14 %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B167B5-4EAA-42F7-B0B4-B744B1B29C46}"/>
                  </a:ext>
                </a:extLst>
              </p:cNvPr>
              <p:cNvSpPr/>
              <p:nvPr/>
            </p:nvSpPr>
            <p:spPr>
              <a:xfrm>
                <a:off x="203889" y="4899835"/>
                <a:ext cx="328446" cy="181232"/>
              </a:xfrm>
              <a:prstGeom prst="rect">
                <a:avLst/>
              </a:prstGeom>
              <a:solidFill>
                <a:srgbClr val="7FB0C5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36298896-BF26-4238-B5C1-8CB5B7F65E15}"/>
                  </a:ext>
                </a:extLst>
              </p:cNvPr>
              <p:cNvSpPr txBox="1"/>
              <p:nvPr/>
            </p:nvSpPr>
            <p:spPr>
              <a:xfrm>
                <a:off x="591450" y="4859646"/>
                <a:ext cx="11148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1050" dirty="0">
                    <a:latin typeface="Source Sans Pro" panose="020B0503030403020204" pitchFamily="34" charset="0"/>
                  </a:rPr>
                  <a:t>10 % - 12 %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9D753E2-AAAB-48E6-98AC-18C88BE214F4}"/>
                  </a:ext>
                </a:extLst>
              </p:cNvPr>
              <p:cNvSpPr/>
              <p:nvPr/>
            </p:nvSpPr>
            <p:spPr>
              <a:xfrm>
                <a:off x="203889" y="5139310"/>
                <a:ext cx="328446" cy="181232"/>
              </a:xfrm>
              <a:prstGeom prst="rect">
                <a:avLst/>
              </a:prstGeom>
              <a:solidFill>
                <a:srgbClr val="B2D0DC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8BEE9924-6F3D-4F72-8B1A-5E2F43E09D1E}"/>
                  </a:ext>
                </a:extLst>
              </p:cNvPr>
              <p:cNvSpPr txBox="1"/>
              <p:nvPr/>
            </p:nvSpPr>
            <p:spPr>
              <a:xfrm>
                <a:off x="591449" y="5113345"/>
                <a:ext cx="12087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1050" dirty="0">
                    <a:latin typeface="Source Sans Pro" panose="020B0503030403020204" pitchFamily="34" charset="0"/>
                  </a:rPr>
                  <a:t>8 % - 10%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C3429F6-B2FB-4D0E-A62C-51AEC6AD26A9}"/>
                  </a:ext>
                </a:extLst>
              </p:cNvPr>
              <p:cNvSpPr/>
              <p:nvPr/>
            </p:nvSpPr>
            <p:spPr>
              <a:xfrm>
                <a:off x="203889" y="5386719"/>
                <a:ext cx="328446" cy="181232"/>
              </a:xfrm>
              <a:prstGeom prst="rect">
                <a:avLst/>
              </a:prstGeom>
              <a:solidFill>
                <a:srgbClr val="E5EFF3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FED7232B-D6BE-4680-80BB-BC6CCAC57A91}"/>
                  </a:ext>
                </a:extLst>
              </p:cNvPr>
              <p:cNvSpPr txBox="1"/>
              <p:nvPr/>
            </p:nvSpPr>
            <p:spPr>
              <a:xfrm>
                <a:off x="591449" y="5352782"/>
                <a:ext cx="12087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1050" dirty="0">
                    <a:latin typeface="Source Sans Pro" panose="020B0503030403020204" pitchFamily="34" charset="0"/>
                  </a:rPr>
                  <a:t>6 % - 8 %</a:t>
                </a:r>
              </a:p>
            </p:txBody>
          </p:sp>
        </p:grp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A7C6F812-2858-4CBD-B6F0-5FFB810262AF}"/>
                </a:ext>
              </a:extLst>
            </p:cNvPr>
            <p:cNvSpPr txBox="1"/>
            <p:nvPr/>
          </p:nvSpPr>
          <p:spPr>
            <a:xfrm>
              <a:off x="620702" y="1948664"/>
              <a:ext cx="2150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Augmentation de la vacance entre 2014 et 2017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8241F1CC-0482-419B-AADD-B803E627DF0F}"/>
              </a:ext>
            </a:extLst>
          </p:cNvPr>
          <p:cNvGrpSpPr/>
          <p:nvPr/>
        </p:nvGrpSpPr>
        <p:grpSpPr>
          <a:xfrm>
            <a:off x="6009060" y="2850339"/>
            <a:ext cx="5966279" cy="3175384"/>
            <a:chOff x="5943365" y="2946800"/>
            <a:chExt cx="5966279" cy="3175384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58AACA0F-1247-405D-BB67-C31B66683F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81" t="17668" r="10668" b="20268"/>
            <a:stretch/>
          </p:blipFill>
          <p:spPr>
            <a:xfrm>
              <a:off x="5943365" y="2946800"/>
              <a:ext cx="5966279" cy="317538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AAC28D6-DBEC-4508-AC4A-C5ED8CF7CA0F}"/>
                </a:ext>
              </a:extLst>
            </p:cNvPr>
            <p:cNvSpPr/>
            <p:nvPr/>
          </p:nvSpPr>
          <p:spPr>
            <a:xfrm>
              <a:off x="6062608" y="3067100"/>
              <a:ext cx="1814287" cy="580103"/>
            </a:xfrm>
            <a:prstGeom prst="rect">
              <a:avLst/>
            </a:prstGeom>
            <a:solidFill>
              <a:srgbClr val="FFFFFF">
                <a:alpha val="76863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1A7B03B-8585-4A70-A6DF-40881D2B7D1F}"/>
                </a:ext>
              </a:extLst>
            </p:cNvPr>
            <p:cNvGrpSpPr/>
            <p:nvPr/>
          </p:nvGrpSpPr>
          <p:grpSpPr>
            <a:xfrm>
              <a:off x="6116982" y="3079391"/>
              <a:ext cx="1759913" cy="577081"/>
              <a:chOff x="9714981" y="2189657"/>
              <a:chExt cx="1759913" cy="577081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0E968D4-A075-4993-9F57-A2DFB3E45818}"/>
                  </a:ext>
                </a:extLst>
              </p:cNvPr>
              <p:cNvSpPr/>
              <p:nvPr/>
            </p:nvSpPr>
            <p:spPr>
              <a:xfrm>
                <a:off x="9714981" y="2366969"/>
                <a:ext cx="328446" cy="18541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F288C552-5432-490A-93DC-33372AED51AC}"/>
                  </a:ext>
                </a:extLst>
              </p:cNvPr>
              <p:cNvSpPr txBox="1"/>
              <p:nvPr/>
            </p:nvSpPr>
            <p:spPr>
              <a:xfrm>
                <a:off x="10166775" y="2189657"/>
                <a:ext cx="1308119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1050" dirty="0">
                    <a:latin typeface="Source Sans Pro" panose="020B0503030403020204" pitchFamily="34" charset="0"/>
                  </a:rPr>
                  <a:t>Logements vacants et commerces au rez-de-chaussée</a:t>
                </a:r>
              </a:p>
            </p:txBody>
          </p:sp>
        </p:grp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75BCC263-060B-46C9-AB83-9971B19364DB}"/>
              </a:ext>
            </a:extLst>
          </p:cNvPr>
          <p:cNvGrpSpPr/>
          <p:nvPr/>
        </p:nvGrpSpPr>
        <p:grpSpPr>
          <a:xfrm>
            <a:off x="1824935" y="2850339"/>
            <a:ext cx="4023262" cy="2836867"/>
            <a:chOff x="1766540" y="3022672"/>
            <a:chExt cx="4023262" cy="2836867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51CF3BB4-F3AF-4389-8DA5-A906CC2843E8}"/>
                </a:ext>
              </a:extLst>
            </p:cNvPr>
            <p:cNvSpPr/>
            <p:nvPr/>
          </p:nvSpPr>
          <p:spPr>
            <a:xfrm>
              <a:off x="2397391" y="3022672"/>
              <a:ext cx="542454" cy="54245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Flèche : courbe vers le haut 12">
              <a:extLst>
                <a:ext uri="{FF2B5EF4-FFF2-40B4-BE49-F238E27FC236}">
                  <a16:creationId xmlns:a16="http://schemas.microsoft.com/office/drawing/2014/main" id="{143A48B4-0212-48CF-8CEF-7B106C658F3E}"/>
                </a:ext>
              </a:extLst>
            </p:cNvPr>
            <p:cNvSpPr/>
            <p:nvPr/>
          </p:nvSpPr>
          <p:spPr>
            <a:xfrm rot="2235194">
              <a:off x="1766540" y="4629385"/>
              <a:ext cx="4023262" cy="1230154"/>
            </a:xfrm>
            <a:prstGeom prst="curvedUpArrow">
              <a:avLst>
                <a:gd name="adj1" fmla="val 2077"/>
                <a:gd name="adj2" fmla="val 20651"/>
                <a:gd name="adj3" fmla="val 142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42" name="ZoneTexte 9">
            <a:extLst>
              <a:ext uri="{FF2B5EF4-FFF2-40B4-BE49-F238E27FC236}">
                <a16:creationId xmlns:a16="http://schemas.microsoft.com/office/drawing/2014/main" id="{791DC89A-EF2E-4E59-8821-3DAE1A0DD049}"/>
              </a:ext>
            </a:extLst>
          </p:cNvPr>
          <p:cNvSpPr txBox="1"/>
          <p:nvPr/>
        </p:nvSpPr>
        <p:spPr>
          <a:xfrm>
            <a:off x="0" y="145732"/>
            <a:ext cx="1104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Exemple de l’OPAH-RU de la communauté d’agglomération de saintes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42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A9C8370-0184-46F0-96C2-4CCB25DF2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4C384DD-6589-4304-A73A-05E91D9836F2}"/>
              </a:ext>
            </a:extLst>
          </p:cNvPr>
          <p:cNvSpPr txBox="1"/>
          <p:nvPr/>
        </p:nvSpPr>
        <p:spPr>
          <a:xfrm>
            <a:off x="4328441" y="3002117"/>
            <a:ext cx="1771135" cy="2693045"/>
          </a:xfrm>
          <a:prstGeom prst="rect">
            <a:avLst/>
          </a:prstGeom>
          <a:noFill/>
          <a:ln>
            <a:solidFill>
              <a:srgbClr val="ED7D3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Des couts de travaux trop élevés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Une fiscalité dissuasive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Des successions compliquées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Des surfaces trop importantes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Le manque d’extérieurs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Des situations sur rue sources de nuisances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2943593-CAB7-458C-85FE-472DEE750757}"/>
              </a:ext>
            </a:extLst>
          </p:cNvPr>
          <p:cNvSpPr txBox="1"/>
          <p:nvPr/>
        </p:nvSpPr>
        <p:spPr>
          <a:xfrm>
            <a:off x="8191511" y="3002116"/>
            <a:ext cx="1771135" cy="1985159"/>
          </a:xfrm>
          <a:prstGeom prst="rect">
            <a:avLst/>
          </a:prstGeom>
          <a:noFill/>
          <a:ln>
            <a:solidFill>
              <a:srgbClr val="E07A44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L’absence d’entrée indépendante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Le manque d’extérieur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Des typologies inadaptées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Des situations sur rue passante, source de nuisances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99ADC48-6FB8-4635-8199-2BEC2D791BC2}"/>
              </a:ext>
            </a:extLst>
          </p:cNvPr>
          <p:cNvSpPr txBox="1"/>
          <p:nvPr/>
        </p:nvSpPr>
        <p:spPr>
          <a:xfrm>
            <a:off x="6253543" y="3003803"/>
            <a:ext cx="1771135" cy="2015936"/>
          </a:xfrm>
          <a:prstGeom prst="rect">
            <a:avLst/>
          </a:prstGeom>
          <a:noFill/>
          <a:ln>
            <a:solidFill>
              <a:srgbClr val="D57B56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Le découpage excessif des immeubles pour des questions de rentabilité locative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Des logements obsolètes avec des coûts de réhabilitation trop élevés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E72E92B-E975-49B0-94D5-CDFFB80AA645}"/>
              </a:ext>
            </a:extLst>
          </p:cNvPr>
          <p:cNvSpPr txBox="1"/>
          <p:nvPr/>
        </p:nvSpPr>
        <p:spPr>
          <a:xfrm>
            <a:off x="10220094" y="3002117"/>
            <a:ext cx="1771137" cy="2723823"/>
          </a:xfrm>
          <a:prstGeom prst="rect">
            <a:avLst/>
          </a:prstGeom>
          <a:noFill/>
          <a:ln>
            <a:solidFill>
              <a:srgbClr val="CA7E67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Des quartiers longtemps « oubliés » des politiques urbaines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Un tissu d’habitat ancien moins entretenu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Une desserte (TC et modes doux) à adapter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fr-FR" sz="1200" dirty="0">
                <a:latin typeface="Source Sans Pro" panose="020B0503030403020204" pitchFamily="34" charset="0"/>
              </a:rPr>
              <a:t>Des pôles de proximité qui se dévitalisent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20DF0E-4B8C-490A-A093-2014A8BE3BA5}"/>
              </a:ext>
            </a:extLst>
          </p:cNvPr>
          <p:cNvSpPr/>
          <p:nvPr/>
        </p:nvSpPr>
        <p:spPr>
          <a:xfrm>
            <a:off x="4328442" y="1894155"/>
            <a:ext cx="1771135" cy="988541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Problématique patrimoniale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0D1FA0-4335-414D-9ADF-3D200BD7DCA0}"/>
              </a:ext>
            </a:extLst>
          </p:cNvPr>
          <p:cNvSpPr/>
          <p:nvPr/>
        </p:nvSpPr>
        <p:spPr>
          <a:xfrm>
            <a:off x="8191511" y="1894155"/>
            <a:ext cx="1771135" cy="988541"/>
          </a:xfrm>
          <a:prstGeom prst="rect">
            <a:avLst/>
          </a:prstGeom>
          <a:solidFill>
            <a:srgbClr val="E07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Logements au-dessus de commerces (vacants eux aussi)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2A8A5E-3139-4F95-9338-6E0C7213FC12}"/>
              </a:ext>
            </a:extLst>
          </p:cNvPr>
          <p:cNvSpPr/>
          <p:nvPr/>
        </p:nvSpPr>
        <p:spPr>
          <a:xfrm>
            <a:off x="10220097" y="1894155"/>
            <a:ext cx="1771135" cy="988541"/>
          </a:xfrm>
          <a:prstGeom prst="rect">
            <a:avLst/>
          </a:prstGeom>
          <a:solidFill>
            <a:srgbClr val="D57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Des secteurs « intermédiaires » où la vacance progresse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BE4028-BC59-47AD-A87D-721DBC4187BC}"/>
              </a:ext>
            </a:extLst>
          </p:cNvPr>
          <p:cNvSpPr/>
          <p:nvPr/>
        </p:nvSpPr>
        <p:spPr>
          <a:xfrm>
            <a:off x="6253544" y="1894155"/>
            <a:ext cx="1771135" cy="988541"/>
          </a:xfrm>
          <a:prstGeom prst="rect">
            <a:avLst/>
          </a:prstGeom>
          <a:solidFill>
            <a:srgbClr val="CA7E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Un parc locatif de mauvaise qualité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700E289-D932-44CC-8FD2-EB536EA26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9" y="1785931"/>
            <a:ext cx="1379963" cy="183995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474D1FF-E60E-4891-8A14-397C4316DE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6" r="6481" b="15860"/>
          <a:stretch/>
        </p:blipFill>
        <p:spPr>
          <a:xfrm>
            <a:off x="1663680" y="1785930"/>
            <a:ext cx="2510793" cy="183995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6660B3E-EBAB-4013-A06D-2F06CBCC24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9" y="3776817"/>
            <a:ext cx="2472010" cy="185400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4FC180A-CF59-49DE-BF97-D38B55FBD72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5727" y="3776817"/>
            <a:ext cx="1414507" cy="2041986"/>
          </a:xfrm>
          <a:prstGeom prst="rect">
            <a:avLst/>
          </a:prstGeom>
        </p:spPr>
      </p:pic>
      <p:sp>
        <p:nvSpPr>
          <p:cNvPr id="16" name="Accolade ouvrante 15">
            <a:extLst>
              <a:ext uri="{FF2B5EF4-FFF2-40B4-BE49-F238E27FC236}">
                <a16:creationId xmlns:a16="http://schemas.microsoft.com/office/drawing/2014/main" id="{320E3A74-743F-47DE-8C6F-672A5CB16C90}"/>
              </a:ext>
            </a:extLst>
          </p:cNvPr>
          <p:cNvSpPr/>
          <p:nvPr/>
        </p:nvSpPr>
        <p:spPr>
          <a:xfrm rot="5400000">
            <a:off x="7048832" y="-1182272"/>
            <a:ext cx="296904" cy="5864393"/>
          </a:xfrm>
          <a:prstGeom prst="leftBrace">
            <a:avLst/>
          </a:prstGeom>
          <a:ln w="19050">
            <a:solidFill>
              <a:srgbClr val="0062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10CD6B3-71E2-45F5-9DDD-CB5AA1E4D654}"/>
              </a:ext>
            </a:extLst>
          </p:cNvPr>
          <p:cNvSpPr txBox="1"/>
          <p:nvPr/>
        </p:nvSpPr>
        <p:spPr>
          <a:xfrm>
            <a:off x="5214008" y="1225007"/>
            <a:ext cx="3965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atin typeface="Source Sans Pro" panose="020B0503030403020204" pitchFamily="34" charset="0"/>
              </a:rPr>
              <a:t>Centre ancien et secteur sauvegardé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EEE27CC-FFA0-4518-8A30-B3DE31317252}"/>
              </a:ext>
            </a:extLst>
          </p:cNvPr>
          <p:cNvSpPr txBox="1"/>
          <p:nvPr/>
        </p:nvSpPr>
        <p:spPr>
          <a:xfrm>
            <a:off x="10220094" y="1189959"/>
            <a:ext cx="1789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atin typeface="Source Sans Pro" panose="020B0503030403020204" pitchFamily="34" charset="0"/>
              </a:rPr>
              <a:t>St-</a:t>
            </a:r>
            <a:r>
              <a:rPr lang="fr-FR" sz="1400" dirty="0" err="1">
                <a:latin typeface="Source Sans Pro" panose="020B0503030403020204" pitchFamily="34" charset="0"/>
              </a:rPr>
              <a:t>Eutrope</a:t>
            </a:r>
            <a:r>
              <a:rPr lang="fr-FR" sz="1400" dirty="0">
                <a:latin typeface="Source Sans Pro" panose="020B0503030403020204" pitchFamily="34" charset="0"/>
              </a:rPr>
              <a:t>, Gare et Geoffroy Martel</a:t>
            </a:r>
          </a:p>
        </p:txBody>
      </p:sp>
      <p:sp>
        <p:nvSpPr>
          <p:cNvPr id="19" name="ZoneTexte 9">
            <a:extLst>
              <a:ext uri="{FF2B5EF4-FFF2-40B4-BE49-F238E27FC236}">
                <a16:creationId xmlns:a16="http://schemas.microsoft.com/office/drawing/2014/main" id="{F420BE3A-71C6-44EA-8152-E3CE8B422AEE}"/>
              </a:ext>
            </a:extLst>
          </p:cNvPr>
          <p:cNvSpPr txBox="1"/>
          <p:nvPr/>
        </p:nvSpPr>
        <p:spPr>
          <a:xfrm>
            <a:off x="0" y="145732"/>
            <a:ext cx="1104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Exemple de l’OPAH-RU de la communauté d’agglomération de saintes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232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41D9BA6-DE96-4BEF-A235-942C592B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4</a:t>
            </a:fld>
            <a:endParaRPr lang="fr-FR" dirty="0"/>
          </a:p>
        </p:txBody>
      </p:sp>
      <p:sp>
        <p:nvSpPr>
          <p:cNvPr id="11" name="ZoneTexte 9">
            <a:extLst>
              <a:ext uri="{FF2B5EF4-FFF2-40B4-BE49-F238E27FC236}">
                <a16:creationId xmlns:a16="http://schemas.microsoft.com/office/drawing/2014/main" id="{3E65F97E-F7F8-4CE0-9D00-94EF894D137C}"/>
              </a:ext>
            </a:extLst>
          </p:cNvPr>
          <p:cNvSpPr txBox="1"/>
          <p:nvPr/>
        </p:nvSpPr>
        <p:spPr>
          <a:xfrm>
            <a:off x="0" y="145732"/>
            <a:ext cx="1104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Exemple de l’OPAH-RU de la communauté d’agglomération de saintes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CA30F31-0FC3-48F2-9DDD-8A4E68D6F304}"/>
              </a:ext>
            </a:extLst>
          </p:cNvPr>
          <p:cNvSpPr txBox="1"/>
          <p:nvPr/>
        </p:nvSpPr>
        <p:spPr>
          <a:xfrm>
            <a:off x="628216" y="668594"/>
            <a:ext cx="5171767" cy="111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400" dirty="0"/>
              <a:t>OPAH-RU lancée en 2018 pour une durée de 5 ans :</a:t>
            </a:r>
          </a:p>
          <a:p>
            <a:r>
              <a:rPr lang="fr-FR" sz="1400" dirty="0"/>
              <a:t>Des </a:t>
            </a:r>
            <a:r>
              <a:rPr lang="fr-FR" sz="1400" b="1" dirty="0"/>
              <a:t>aides</a:t>
            </a:r>
            <a:r>
              <a:rPr lang="fr-FR" sz="1400" dirty="0"/>
              <a:t> en direction des :</a:t>
            </a:r>
          </a:p>
          <a:p>
            <a:pPr marL="354013" lvl="1" indent="-179388" algn="just">
              <a:lnSpc>
                <a:spcPct val="90000"/>
              </a:lnSpc>
              <a:spcBef>
                <a:spcPts val="500"/>
              </a:spcBef>
              <a:buSzPct val="100000"/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000000"/>
                </a:solidFill>
              </a:rPr>
              <a:t>Propriétaires occupants (PO)modestes et très modestes</a:t>
            </a:r>
          </a:p>
          <a:p>
            <a:pPr marL="354013" lvl="1" indent="-179388" algn="just">
              <a:lnSpc>
                <a:spcPct val="90000"/>
              </a:lnSpc>
              <a:spcBef>
                <a:spcPts val="500"/>
              </a:spcBef>
              <a:buSzPct val="100000"/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000000"/>
                </a:solidFill>
              </a:rPr>
              <a:t>Propriétaires bailleurs (PB)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93C13A83-71BB-4A60-AE5D-2E24A460B1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214823"/>
              </p:ext>
            </p:extLst>
          </p:nvPr>
        </p:nvGraphicFramePr>
        <p:xfrm>
          <a:off x="5799983" y="668594"/>
          <a:ext cx="5870908" cy="5691691"/>
        </p:xfrm>
        <a:graphic>
          <a:graphicData uri="http://schemas.openxmlformats.org/drawingml/2006/table">
            <a:tbl>
              <a:tblPr/>
              <a:tblGrid>
                <a:gridCol w="1294708">
                  <a:extLst>
                    <a:ext uri="{9D8B030D-6E8A-4147-A177-3AD203B41FA5}">
                      <a16:colId xmlns:a16="http://schemas.microsoft.com/office/drawing/2014/main" val="3527898161"/>
                    </a:ext>
                  </a:extLst>
                </a:gridCol>
                <a:gridCol w="3474986">
                  <a:extLst>
                    <a:ext uri="{9D8B030D-6E8A-4147-A177-3AD203B41FA5}">
                      <a16:colId xmlns:a16="http://schemas.microsoft.com/office/drawing/2014/main" val="3650125563"/>
                    </a:ext>
                  </a:extLst>
                </a:gridCol>
                <a:gridCol w="1101214">
                  <a:extLst>
                    <a:ext uri="{9D8B030D-6E8A-4147-A177-3AD203B41FA5}">
                      <a16:colId xmlns:a16="http://schemas.microsoft.com/office/drawing/2014/main" val="517952201"/>
                    </a:ext>
                  </a:extLst>
                </a:gridCol>
              </a:tblGrid>
              <a:tr h="31780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Source Sans Pro" panose="020B0503030403020204" pitchFamily="34" charset="0"/>
                          <a:ea typeface="+mn-ea"/>
                          <a:cs typeface="+mn-cs"/>
                        </a:rPr>
                        <a:t>Périmètres</a:t>
                      </a:r>
                    </a:p>
                  </a:txBody>
                  <a:tcPr marL="8381" marR="8381" marT="83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28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Source Sans Pro" panose="020B0503030403020204" pitchFamily="34" charset="0"/>
                          <a:ea typeface="+mn-ea"/>
                          <a:cs typeface="+mn-cs"/>
                        </a:rPr>
                        <a:t>Type de travaux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28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Source Sans Pro" panose="020B0503030403020204" pitchFamily="34" charset="0"/>
                          <a:ea typeface="+mn-ea"/>
                          <a:cs typeface="+mn-cs"/>
                        </a:rPr>
                        <a:t>Bénéficiaires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2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084562"/>
                  </a:ext>
                </a:extLst>
              </a:tr>
              <a:tr h="320767">
                <a:tc rowSpan="3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Territoire CDA</a:t>
                      </a:r>
                    </a:p>
                  </a:txBody>
                  <a:tcPr marL="8381" marR="8381" marT="83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Résorption de </a:t>
                      </a:r>
                      <a:r>
                        <a:rPr lang="fr-FR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l’h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abitat indigne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7447" marR="7447" marT="74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909692"/>
                  </a:ext>
                </a:extLst>
              </a:tr>
              <a:tr h="3204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Travaux 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précarité énergétique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PO</a:t>
                      </a:r>
                    </a:p>
                  </a:txBody>
                  <a:tcPr marL="7447" marR="7447" marT="74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130471"/>
                  </a:ext>
                </a:extLst>
              </a:tr>
              <a:tr h="3204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Travaux 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maintien à domicile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7447" marR="7447" marT="74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117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086725"/>
                  </a:ext>
                </a:extLst>
              </a:tr>
              <a:tr h="247112">
                <a:tc rowSpan="5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Périmètres Renouvellement</a:t>
                      </a:r>
                      <a:r>
                        <a:rPr lang="fr-FR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Urbain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logements locatifs </a:t>
                      </a:r>
                      <a:r>
                        <a:rPr lang="fr-FR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très dégradés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901860"/>
                  </a:ext>
                </a:extLst>
              </a:tr>
              <a:tr h="247112">
                <a:tc vMerge="1"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logements locatifs </a:t>
                      </a:r>
                      <a:r>
                        <a:rPr lang="fr-FR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dégradés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amélioration énergétique, changement d’usage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180035"/>
                  </a:ext>
                </a:extLst>
              </a:tr>
              <a:tr h="247112">
                <a:tc vMerge="1"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Réhabilitation de logements 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très dégradés dans le cadre d’une accession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7447" marR="7447" marT="74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203440"/>
                  </a:ext>
                </a:extLst>
              </a:tr>
              <a:tr h="320400">
                <a:tc vMerge="1"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Ravalement de 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façade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et PB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994921"/>
                  </a:ext>
                </a:extLst>
              </a:tr>
              <a:tr h="320400">
                <a:tc vMerge="1"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Aide à 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l’Intermédiation locative</a:t>
                      </a:r>
                    </a:p>
                  </a:txBody>
                  <a:tcPr marL="8381" marR="8381" marT="83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7998837"/>
                  </a:ext>
                </a:extLst>
              </a:tr>
              <a:tr h="120677"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393764"/>
                  </a:ext>
                </a:extLst>
              </a:tr>
              <a:tr h="26125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Ensemble</a:t>
                      </a:r>
                      <a:r>
                        <a:rPr lang="fr-FR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 c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entres-villes et centres-bourgs</a:t>
                      </a:r>
                      <a:r>
                        <a:rPr lang="fr-FR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la CDA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Aides à l'accession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dans l'ancien sous condition de travaux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Accédants à la propriété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325120"/>
                  </a:ext>
                </a:extLst>
              </a:tr>
              <a:tr h="254102">
                <a:tc vMerge="1"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none" strike="noStrike" dirty="0">
                          <a:solidFill>
                            <a:srgbClr val="E75541"/>
                          </a:solidFill>
                          <a:effectLst/>
                          <a:latin typeface="Calibri" panose="020F0502020204030204" pitchFamily="34" charset="0"/>
                        </a:rPr>
                        <a:t>Aides à l'accession </a:t>
                      </a:r>
                      <a:r>
                        <a:rPr lang="fr-FR" sz="1400" b="0" i="0" u="none" strike="noStrike" dirty="0">
                          <a:solidFill>
                            <a:srgbClr val="E75541"/>
                          </a:solidFill>
                          <a:effectLst/>
                          <a:latin typeface="Calibri" panose="020F0502020204030204" pitchFamily="34" charset="0"/>
                        </a:rPr>
                        <a:t>dans l'ancien sous condition de travaux + </a:t>
                      </a:r>
                      <a:r>
                        <a:rPr lang="fr-FR" sz="1400" b="1" i="0" u="none" strike="noStrike" dirty="0">
                          <a:solidFill>
                            <a:srgbClr val="E75541"/>
                          </a:solidFill>
                          <a:effectLst/>
                          <a:latin typeface="Calibri" panose="020F0502020204030204" pitchFamily="34" charset="0"/>
                        </a:rPr>
                        <a:t>prime à la sortie de vacance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Accédants à la propriété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335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275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Périmètre Saintes</a:t>
                      </a:r>
                    </a:p>
                  </a:txBody>
                  <a:tcPr marL="8381" marR="8381" marT="83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fr-FR" sz="1400" b="0" i="0" u="none" strike="noStrike" dirty="0">
                          <a:solidFill>
                            <a:srgbClr val="E75541"/>
                          </a:solidFill>
                          <a:effectLst/>
                          <a:latin typeface="Calibri" panose="020F0502020204030204" pitchFamily="34" charset="0"/>
                        </a:rPr>
                        <a:t>Aide à la reconquête des </a:t>
                      </a:r>
                      <a:r>
                        <a:rPr lang="fr-FR" sz="1400" b="1" i="0" u="none" strike="noStrike" dirty="0">
                          <a:solidFill>
                            <a:srgbClr val="E75541"/>
                          </a:solidFill>
                          <a:effectLst/>
                          <a:latin typeface="Calibri" panose="020F0502020204030204" pitchFamily="34" charset="0"/>
                        </a:rPr>
                        <a:t>logements vacants au-dessus d’un commerce</a:t>
                      </a:r>
                    </a:p>
                  </a:txBody>
                  <a:tcPr marL="8381" marR="8381" marT="83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et PB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9466260"/>
                  </a:ext>
                </a:extLst>
              </a:tr>
            </a:tbl>
          </a:graphicData>
        </a:graphic>
      </p:graphicFrame>
      <p:grpSp>
        <p:nvGrpSpPr>
          <p:cNvPr id="7" name="Groupe 6">
            <a:extLst>
              <a:ext uri="{FF2B5EF4-FFF2-40B4-BE49-F238E27FC236}">
                <a16:creationId xmlns:a16="http://schemas.microsoft.com/office/drawing/2014/main" id="{FC260A9C-8C09-47D3-9143-9293BE674D87}"/>
              </a:ext>
            </a:extLst>
          </p:cNvPr>
          <p:cNvGrpSpPr/>
          <p:nvPr/>
        </p:nvGrpSpPr>
        <p:grpSpPr>
          <a:xfrm>
            <a:off x="186812" y="2048375"/>
            <a:ext cx="5520813" cy="3550418"/>
            <a:chOff x="368276" y="1929584"/>
            <a:chExt cx="5520813" cy="3550418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25726F4-6371-414A-8031-AD545C0A83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9" t="1279" b="11416"/>
            <a:stretch/>
          </p:blipFill>
          <p:spPr>
            <a:xfrm>
              <a:off x="368276" y="1929584"/>
              <a:ext cx="5520813" cy="3550418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C27EF4F-E8FB-4AD1-9D9F-B6ABC6906DF7}"/>
                </a:ext>
              </a:extLst>
            </p:cNvPr>
            <p:cNvSpPr/>
            <p:nvPr/>
          </p:nvSpPr>
          <p:spPr>
            <a:xfrm>
              <a:off x="368277" y="4975123"/>
              <a:ext cx="1735826" cy="5048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DC696FF6-3729-4870-8C26-4494F4FDAC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" t="75081" r="66408" b="11603"/>
          <a:stretch/>
        </p:blipFill>
        <p:spPr>
          <a:xfrm>
            <a:off x="756469" y="5488745"/>
            <a:ext cx="1809750" cy="54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90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41D9BA6-DE96-4BEF-A235-942C592B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5</a:t>
            </a:fld>
            <a:endParaRPr lang="fr-FR" dirty="0"/>
          </a:p>
        </p:txBody>
      </p:sp>
      <p:sp>
        <p:nvSpPr>
          <p:cNvPr id="11" name="ZoneTexte 9">
            <a:extLst>
              <a:ext uri="{FF2B5EF4-FFF2-40B4-BE49-F238E27FC236}">
                <a16:creationId xmlns:a16="http://schemas.microsoft.com/office/drawing/2014/main" id="{3E65F97E-F7F8-4CE0-9D00-94EF894D137C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étude de faisabilité sur un immeuble vacant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7880451F-D597-4D39-BA14-4A8FFB3A1010}"/>
              </a:ext>
            </a:extLst>
          </p:cNvPr>
          <p:cNvGrpSpPr/>
          <p:nvPr/>
        </p:nvGrpSpPr>
        <p:grpSpPr>
          <a:xfrm>
            <a:off x="426973" y="864571"/>
            <a:ext cx="4213949" cy="2962751"/>
            <a:chOff x="393254" y="1123288"/>
            <a:chExt cx="4213949" cy="296275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F40CE69C-CE70-4ECA-AD92-359731948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38" r="7413" b="3767"/>
            <a:stretch/>
          </p:blipFill>
          <p:spPr>
            <a:xfrm>
              <a:off x="393254" y="1123288"/>
              <a:ext cx="4213949" cy="2962751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7FAA169-B815-4CD9-8B2C-ACEEFAD1CD54}"/>
                </a:ext>
              </a:extLst>
            </p:cNvPr>
            <p:cNvSpPr/>
            <p:nvPr/>
          </p:nvSpPr>
          <p:spPr>
            <a:xfrm>
              <a:off x="1695449" y="1371600"/>
              <a:ext cx="1908811" cy="16238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FDEBA5AD-4EA1-4DC2-82B3-B7E5B30C7901}"/>
              </a:ext>
            </a:extLst>
          </p:cNvPr>
          <p:cNvGrpSpPr/>
          <p:nvPr/>
        </p:nvGrpSpPr>
        <p:grpSpPr>
          <a:xfrm>
            <a:off x="5943117" y="2086491"/>
            <a:ext cx="5429702" cy="3839652"/>
            <a:chOff x="1260465" y="125559"/>
            <a:chExt cx="9697986" cy="6857999"/>
          </a:xfrm>
        </p:grpSpPr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80272179-4412-4120-8810-BCA6ED162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0465" y="125559"/>
              <a:ext cx="9697986" cy="6857999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36E67264-58D8-426A-8834-EB098463F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348" y="3711574"/>
              <a:ext cx="739478" cy="638967"/>
            </a:xfrm>
            <a:prstGeom prst="rect">
              <a:avLst/>
            </a:prstGeom>
          </p:spPr>
        </p:pic>
      </p:grpSp>
      <p:sp>
        <p:nvSpPr>
          <p:cNvPr id="15" name="Flèche : courbe vers le haut 14">
            <a:extLst>
              <a:ext uri="{FF2B5EF4-FFF2-40B4-BE49-F238E27FC236}">
                <a16:creationId xmlns:a16="http://schemas.microsoft.com/office/drawing/2014/main" id="{5A3A9EB1-1933-4A42-A2C5-448FED766C38}"/>
              </a:ext>
            </a:extLst>
          </p:cNvPr>
          <p:cNvSpPr/>
          <p:nvPr/>
        </p:nvSpPr>
        <p:spPr>
          <a:xfrm rot="1854846">
            <a:off x="4782476" y="4359495"/>
            <a:ext cx="865102" cy="385500"/>
          </a:xfrm>
          <a:prstGeom prst="curvedUpArrow">
            <a:avLst/>
          </a:prstGeom>
          <a:solidFill>
            <a:srgbClr val="A7DDDD"/>
          </a:solidFill>
          <a:ln>
            <a:solidFill>
              <a:srgbClr val="A7DD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E7987EE-F64E-42F2-B595-2987C6741F4E}"/>
              </a:ext>
            </a:extLst>
          </p:cNvPr>
          <p:cNvSpPr txBox="1"/>
          <p:nvPr/>
        </p:nvSpPr>
        <p:spPr>
          <a:xfrm>
            <a:off x="8288593" y="1112883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</a:rPr>
              <a:t>SAINTES</a:t>
            </a:r>
          </a:p>
        </p:txBody>
      </p:sp>
    </p:spTree>
    <p:extLst>
      <p:ext uri="{BB962C8B-B14F-4D97-AF65-F5344CB8AC3E}">
        <p14:creationId xmlns:p14="http://schemas.microsoft.com/office/powerpoint/2010/main" val="4228324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41D9BA6-DE96-4BEF-A235-942C592B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6</a:t>
            </a:fld>
            <a:endParaRPr lang="fr-FR" dirty="0"/>
          </a:p>
        </p:txBody>
      </p:sp>
      <p:sp>
        <p:nvSpPr>
          <p:cNvPr id="11" name="ZoneTexte 9">
            <a:extLst>
              <a:ext uri="{FF2B5EF4-FFF2-40B4-BE49-F238E27FC236}">
                <a16:creationId xmlns:a16="http://schemas.microsoft.com/office/drawing/2014/main" id="{3E65F97E-F7F8-4CE0-9D00-94EF894D137C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étude de faisabilité sur un immeuble vacant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B3CDD33-CEA5-4A7C-92A2-7372FF1E3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13" y="3713117"/>
            <a:ext cx="3609683" cy="270726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78AC62A-695E-4179-9F52-007F5DE97F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184" y="664230"/>
            <a:ext cx="3605959" cy="270446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48AE605-72C8-476E-8969-AF3E9AE0CE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964" y="3713117"/>
            <a:ext cx="3609683" cy="2707262"/>
          </a:xfrm>
          <a:prstGeom prst="rect">
            <a:avLst/>
          </a:prstGeom>
        </p:spPr>
      </p:pic>
      <p:grpSp>
        <p:nvGrpSpPr>
          <p:cNvPr id="25" name="Groupe 24">
            <a:extLst>
              <a:ext uri="{FF2B5EF4-FFF2-40B4-BE49-F238E27FC236}">
                <a16:creationId xmlns:a16="http://schemas.microsoft.com/office/drawing/2014/main" id="{7880451F-D597-4D39-BA14-4A8FFB3A1010}"/>
              </a:ext>
            </a:extLst>
          </p:cNvPr>
          <p:cNvGrpSpPr/>
          <p:nvPr/>
        </p:nvGrpSpPr>
        <p:grpSpPr>
          <a:xfrm>
            <a:off x="386878" y="748823"/>
            <a:ext cx="3605960" cy="2535285"/>
            <a:chOff x="393254" y="1123288"/>
            <a:chExt cx="4213949" cy="296275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F40CE69C-CE70-4ECA-AD92-359731948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38" r="7413" b="3767"/>
            <a:stretch/>
          </p:blipFill>
          <p:spPr>
            <a:xfrm>
              <a:off x="393254" y="1123288"/>
              <a:ext cx="4213949" cy="2962751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7FAA169-B815-4CD9-8B2C-ACEEFAD1CD54}"/>
                </a:ext>
              </a:extLst>
            </p:cNvPr>
            <p:cNvSpPr/>
            <p:nvPr/>
          </p:nvSpPr>
          <p:spPr>
            <a:xfrm>
              <a:off x="1695449" y="1371600"/>
              <a:ext cx="1908811" cy="16238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" name="Flèche : courbe vers le haut 19">
            <a:extLst>
              <a:ext uri="{FF2B5EF4-FFF2-40B4-BE49-F238E27FC236}">
                <a16:creationId xmlns:a16="http://schemas.microsoft.com/office/drawing/2014/main" id="{E7B858A9-7ECB-4313-B90F-8DD0F19ACC83}"/>
              </a:ext>
            </a:extLst>
          </p:cNvPr>
          <p:cNvSpPr/>
          <p:nvPr/>
        </p:nvSpPr>
        <p:spPr>
          <a:xfrm rot="3075864">
            <a:off x="2178319" y="3978383"/>
            <a:ext cx="865102" cy="385500"/>
          </a:xfrm>
          <a:prstGeom prst="curvedUpArrow">
            <a:avLst/>
          </a:prstGeom>
          <a:solidFill>
            <a:srgbClr val="A7DDDD"/>
          </a:solidFill>
          <a:ln>
            <a:solidFill>
              <a:srgbClr val="A7DD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173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41D9BA6-DE96-4BEF-A235-942C592B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7</a:t>
            </a:fld>
            <a:endParaRPr lang="fr-FR" dirty="0"/>
          </a:p>
        </p:txBody>
      </p:sp>
      <p:sp>
        <p:nvSpPr>
          <p:cNvPr id="11" name="ZoneTexte 9">
            <a:extLst>
              <a:ext uri="{FF2B5EF4-FFF2-40B4-BE49-F238E27FC236}">
                <a16:creationId xmlns:a16="http://schemas.microsoft.com/office/drawing/2014/main" id="{3E65F97E-F7F8-4CE0-9D00-94EF894D137C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étude de faisabilité sur un immeuble vacant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2E4CCCE-3DD2-45F3-9EFE-45C9C8D233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017" y="3607621"/>
            <a:ext cx="3380380" cy="253528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0173A6A-9510-4173-8BF3-C1402C21E0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263" y="3607622"/>
            <a:ext cx="3380380" cy="253528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13241F2-E840-4713-AD6B-BD9A5EF862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017" y="893714"/>
            <a:ext cx="3380380" cy="253528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6B4DB1D-A429-4616-97C4-545873BC5F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263" y="893715"/>
            <a:ext cx="3380380" cy="2535285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8F82FD94-ABD7-4773-9AD4-2EE8B8C24A48}"/>
              </a:ext>
            </a:extLst>
          </p:cNvPr>
          <p:cNvGrpSpPr/>
          <p:nvPr/>
        </p:nvGrpSpPr>
        <p:grpSpPr>
          <a:xfrm>
            <a:off x="1004182" y="1958410"/>
            <a:ext cx="2700881" cy="3298422"/>
            <a:chOff x="8023441" y="2587530"/>
            <a:chExt cx="2700881" cy="3298422"/>
          </a:xfrm>
        </p:grpSpPr>
        <p:sp>
          <p:nvSpPr>
            <p:cNvPr id="16" name="Rectangle : carré corné 15">
              <a:extLst>
                <a:ext uri="{FF2B5EF4-FFF2-40B4-BE49-F238E27FC236}">
                  <a16:creationId xmlns:a16="http://schemas.microsoft.com/office/drawing/2014/main" id="{82D2EBD6-CC8A-4651-92FB-2C64AB8DB9CA}"/>
                </a:ext>
              </a:extLst>
            </p:cNvPr>
            <p:cNvSpPr/>
            <p:nvPr/>
          </p:nvSpPr>
          <p:spPr>
            <a:xfrm>
              <a:off x="8023441" y="2611815"/>
              <a:ext cx="2700881" cy="3274137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FAD7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47E92DC8-DC29-4B2A-B6F8-9BC6D8B0CB02}"/>
                </a:ext>
              </a:extLst>
            </p:cNvPr>
            <p:cNvSpPr txBox="1"/>
            <p:nvPr/>
          </p:nvSpPr>
          <p:spPr>
            <a:xfrm>
              <a:off x="8023442" y="2587530"/>
              <a:ext cx="2700880" cy="2821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000"/>
                </a:spcAft>
                <a:buClr>
                  <a:srgbClr val="F1918F"/>
                </a:buClr>
              </a:pPr>
              <a:r>
                <a:rPr lang="fr-FR" sz="1600" b="1" dirty="0">
                  <a:solidFill>
                    <a:srgbClr val="FF575B"/>
                  </a:solidFill>
                </a:rPr>
                <a:t>Visite sur place :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État des lieux du bâti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Diagnostic : bilan thermique – grille de dégradation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Situation sociale et juridique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Estimation des travaux et des économies d’énergie</a:t>
              </a:r>
            </a:p>
          </p:txBody>
        </p:sp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BD69D72C-A8AC-4E80-BDD1-7945120D5F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130" y="1020781"/>
            <a:ext cx="920984" cy="92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974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41D9BA6-DE96-4BEF-A235-942C592B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8</a:t>
            </a:fld>
            <a:endParaRPr lang="fr-FR" dirty="0"/>
          </a:p>
        </p:txBody>
      </p:sp>
      <p:sp>
        <p:nvSpPr>
          <p:cNvPr id="11" name="ZoneTexte 9">
            <a:extLst>
              <a:ext uri="{FF2B5EF4-FFF2-40B4-BE49-F238E27FC236}">
                <a16:creationId xmlns:a16="http://schemas.microsoft.com/office/drawing/2014/main" id="{3E65F97E-F7F8-4CE0-9D00-94EF894D137C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étude de faisabilité sur un immeuble vacant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7FC8D5A-321B-44C6-8D8E-CE54C2F2BDB6}"/>
              </a:ext>
            </a:extLst>
          </p:cNvPr>
          <p:cNvGrpSpPr/>
          <p:nvPr/>
        </p:nvGrpSpPr>
        <p:grpSpPr>
          <a:xfrm>
            <a:off x="6135975" y="496680"/>
            <a:ext cx="3364526" cy="2095802"/>
            <a:chOff x="6499419" y="330398"/>
            <a:chExt cx="4645475" cy="2893720"/>
          </a:xfrm>
        </p:grpSpPr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E652FFD3-1185-4B15-BE63-653F1C5A36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7183" t="19621" r="16755" b="12033"/>
            <a:stretch/>
          </p:blipFill>
          <p:spPr>
            <a:xfrm>
              <a:off x="6499419" y="330398"/>
              <a:ext cx="4645475" cy="2893720"/>
            </a:xfrm>
            <a:prstGeom prst="rect">
              <a:avLst/>
            </a:prstGeom>
          </p:spPr>
        </p:pic>
        <p:sp>
          <p:nvSpPr>
            <p:cNvPr id="26" name="Forme libre : forme 25">
              <a:extLst>
                <a:ext uri="{FF2B5EF4-FFF2-40B4-BE49-F238E27FC236}">
                  <a16:creationId xmlns:a16="http://schemas.microsoft.com/office/drawing/2014/main" id="{859DE9AE-8ECC-42A4-BC39-0978F20F5DA3}"/>
                </a:ext>
              </a:extLst>
            </p:cNvPr>
            <p:cNvSpPr/>
            <p:nvPr/>
          </p:nvSpPr>
          <p:spPr>
            <a:xfrm>
              <a:off x="9471660" y="788670"/>
              <a:ext cx="720090" cy="773430"/>
            </a:xfrm>
            <a:custGeom>
              <a:avLst/>
              <a:gdLst>
                <a:gd name="connsiteX0" fmla="*/ 72390 w 720090"/>
                <a:gd name="connsiteY0" fmla="*/ 773430 h 773430"/>
                <a:gd name="connsiteX1" fmla="*/ 7620 w 720090"/>
                <a:gd name="connsiteY1" fmla="*/ 708660 h 773430"/>
                <a:gd name="connsiteX2" fmla="*/ 0 w 720090"/>
                <a:gd name="connsiteY2" fmla="*/ 579120 h 773430"/>
                <a:gd name="connsiteX3" fmla="*/ 681990 w 720090"/>
                <a:gd name="connsiteY3" fmla="*/ 0 h 773430"/>
                <a:gd name="connsiteX4" fmla="*/ 720090 w 720090"/>
                <a:gd name="connsiteY4" fmla="*/ 140970 h 773430"/>
                <a:gd name="connsiteX5" fmla="*/ 72390 w 720090"/>
                <a:gd name="connsiteY5" fmla="*/ 773430 h 773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0090" h="773430">
                  <a:moveTo>
                    <a:pt x="72390" y="773430"/>
                  </a:moveTo>
                  <a:lnTo>
                    <a:pt x="7620" y="708660"/>
                  </a:lnTo>
                  <a:lnTo>
                    <a:pt x="0" y="579120"/>
                  </a:lnTo>
                  <a:lnTo>
                    <a:pt x="681990" y="0"/>
                  </a:lnTo>
                  <a:lnTo>
                    <a:pt x="720090" y="140970"/>
                  </a:lnTo>
                  <a:lnTo>
                    <a:pt x="72390" y="77343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18F9A126-E7CB-4924-B269-DD6AD5671DFE}"/>
              </a:ext>
            </a:extLst>
          </p:cNvPr>
          <p:cNvGrpSpPr/>
          <p:nvPr/>
        </p:nvGrpSpPr>
        <p:grpSpPr>
          <a:xfrm>
            <a:off x="4346740" y="3092439"/>
            <a:ext cx="3364526" cy="3247043"/>
            <a:chOff x="4395818" y="2548783"/>
            <a:chExt cx="3364526" cy="3247043"/>
          </a:xfrm>
        </p:grpSpPr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F9760666-7652-43A4-91AA-F18C0812A885}"/>
                </a:ext>
              </a:extLst>
            </p:cNvPr>
            <p:cNvSpPr txBox="1"/>
            <p:nvPr/>
          </p:nvSpPr>
          <p:spPr>
            <a:xfrm>
              <a:off x="4395818" y="2548783"/>
              <a:ext cx="3364526" cy="32470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82563" indent="-182563">
                <a:buFont typeface="Arial" panose="020B0604020202020204" pitchFamily="34" charset="0"/>
                <a:buChar char="•"/>
              </a:pPr>
              <a:r>
                <a:rPr lang="fr-FR" sz="1400" b="1" i="1" u="sng" dirty="0">
                  <a:solidFill>
                    <a:schemeClr val="accent5">
                      <a:lumMod val="75000"/>
                    </a:schemeClr>
                  </a:solidFill>
                </a:rPr>
                <a:t>Surface habitable des logements</a:t>
              </a:r>
              <a:r>
                <a:rPr lang="fr-FR" sz="1400" b="1" i="1" dirty="0">
                  <a:solidFill>
                    <a:schemeClr val="accent5">
                      <a:lumMod val="75000"/>
                    </a:schemeClr>
                  </a:solidFill>
                </a:rPr>
                <a:t> :</a:t>
              </a:r>
            </a:p>
            <a:p>
              <a:r>
                <a:rPr lang="fr-FR" sz="1400" dirty="0"/>
                <a:t>Logement 1 : 55,00 m²</a:t>
              </a:r>
            </a:p>
            <a:p>
              <a:r>
                <a:rPr lang="fr-FR" sz="1400" dirty="0"/>
                <a:t>Logement 2 : 55,00 m²</a:t>
              </a:r>
            </a:p>
            <a:p>
              <a:pPr>
                <a:spcAft>
                  <a:spcPts val="600"/>
                </a:spcAft>
              </a:pPr>
              <a:r>
                <a:rPr lang="fr-FR" sz="1400" dirty="0"/>
                <a:t>Logement 3 : 70,00 m²</a:t>
              </a:r>
            </a:p>
            <a:p>
              <a:pPr marL="182563" indent="-182563">
                <a:buFont typeface="Arial" panose="020B0604020202020204" pitchFamily="34" charset="0"/>
                <a:buChar char="•"/>
              </a:pPr>
              <a:r>
                <a:rPr lang="fr-FR" sz="1400" b="1" i="1" u="sng" dirty="0">
                  <a:solidFill>
                    <a:schemeClr val="accent5">
                      <a:lumMod val="75000"/>
                    </a:schemeClr>
                  </a:solidFill>
                </a:rPr>
                <a:t>Surface utile des logements</a:t>
              </a:r>
              <a:r>
                <a:rPr lang="fr-FR" sz="1400" b="1" i="1" dirty="0">
                  <a:solidFill>
                    <a:schemeClr val="accent5">
                      <a:lumMod val="75000"/>
                    </a:schemeClr>
                  </a:solidFill>
                </a:rPr>
                <a:t> :</a:t>
              </a:r>
            </a:p>
            <a:p>
              <a:r>
                <a:rPr lang="fr-FR" sz="1400" dirty="0"/>
                <a:t>Logement 1 : 55,00 m²</a:t>
              </a:r>
            </a:p>
            <a:p>
              <a:r>
                <a:rPr lang="fr-FR" sz="1400" dirty="0"/>
                <a:t>Logement 2 : 55,00 m²</a:t>
              </a:r>
            </a:p>
            <a:p>
              <a:pPr>
                <a:spcAft>
                  <a:spcPts val="600"/>
                </a:spcAft>
              </a:pPr>
              <a:r>
                <a:rPr lang="fr-FR" sz="1400" dirty="0"/>
                <a:t>Logement 3 : 70,00 m²</a:t>
              </a:r>
            </a:p>
            <a:p>
              <a:pPr marL="182563" indent="-182563">
                <a:buFont typeface="Arial" panose="020B0604020202020204" pitchFamily="34" charset="0"/>
                <a:buChar char="•"/>
              </a:pPr>
              <a:r>
                <a:rPr lang="fr-FR" sz="1400" b="1" i="1" u="sng" dirty="0">
                  <a:solidFill>
                    <a:schemeClr val="accent5">
                      <a:lumMod val="75000"/>
                    </a:schemeClr>
                  </a:solidFill>
                </a:rPr>
                <a:t>Loyer des logements</a:t>
              </a:r>
              <a:r>
                <a:rPr lang="fr-FR" sz="1400" b="1" i="1" dirty="0">
                  <a:solidFill>
                    <a:schemeClr val="accent5">
                      <a:lumMod val="75000"/>
                    </a:schemeClr>
                  </a:solidFill>
                </a:rPr>
                <a:t> : </a:t>
              </a:r>
              <a:r>
                <a:rPr lang="fr-FR" sz="1400" b="1" i="1" dirty="0">
                  <a:solidFill>
                    <a:srgbClr val="E75541"/>
                  </a:solidFill>
                </a:rPr>
                <a:t>SOCIAL</a:t>
              </a:r>
            </a:p>
            <a:p>
              <a:r>
                <a:rPr lang="fr-FR" sz="1400" dirty="0"/>
                <a:t>Loyer 1 : 426,80 €	7,76€/m²</a:t>
              </a:r>
            </a:p>
            <a:p>
              <a:r>
                <a:rPr lang="fr-FR" sz="1400" dirty="0"/>
                <a:t>Loyer 2 : 426,80 €	7,76€/m²</a:t>
              </a:r>
            </a:p>
            <a:p>
              <a:r>
                <a:rPr lang="fr-FR" sz="1400" dirty="0"/>
                <a:t>Loyer 3 : 526,90 €	7,53€/m²</a:t>
              </a:r>
            </a:p>
            <a:p>
              <a:pPr marL="630238"/>
              <a:r>
                <a:rPr lang="fr-FR" sz="800" dirty="0"/>
                <a:t>_____________</a:t>
              </a:r>
            </a:p>
            <a:p>
              <a:r>
                <a:rPr lang="fr-FR" sz="1400" dirty="0"/>
                <a:t>Loyer : 1 381 € / mois</a:t>
              </a:r>
            </a:p>
          </p:txBody>
        </p:sp>
        <p:sp>
          <p:nvSpPr>
            <p:cNvPr id="39" name="Accolade fermante 38">
              <a:extLst>
                <a:ext uri="{FF2B5EF4-FFF2-40B4-BE49-F238E27FC236}">
                  <a16:creationId xmlns:a16="http://schemas.microsoft.com/office/drawing/2014/main" id="{ED41D27A-5F6A-4026-9088-FB8C2A341AEB}"/>
                </a:ext>
              </a:extLst>
            </p:cNvPr>
            <p:cNvSpPr/>
            <p:nvPr/>
          </p:nvSpPr>
          <p:spPr>
            <a:xfrm>
              <a:off x="6274675" y="2836072"/>
              <a:ext cx="105805" cy="592928"/>
            </a:xfrm>
            <a:prstGeom prst="rightBrace">
              <a:avLst>
                <a:gd name="adj1" fmla="val 60547"/>
                <a:gd name="adj2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0CB07C5-64A4-4A3C-92D2-B2444B4E5E99}"/>
                </a:ext>
              </a:extLst>
            </p:cNvPr>
            <p:cNvSpPr/>
            <p:nvPr/>
          </p:nvSpPr>
          <p:spPr>
            <a:xfrm>
              <a:off x="6578610" y="2978647"/>
              <a:ext cx="930063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lvl="0">
                <a:spcAft>
                  <a:spcPts val="1200"/>
                </a:spcAft>
              </a:pPr>
              <a:r>
                <a:rPr lang="fr-FR" sz="1400" dirty="0">
                  <a:solidFill>
                    <a:prstClr val="black"/>
                  </a:solidFill>
                </a:rPr>
                <a:t>180,00 m²</a:t>
              </a:r>
            </a:p>
          </p:txBody>
        </p:sp>
        <p:sp>
          <p:nvSpPr>
            <p:cNvPr id="41" name="Accolade fermante 40">
              <a:extLst>
                <a:ext uri="{FF2B5EF4-FFF2-40B4-BE49-F238E27FC236}">
                  <a16:creationId xmlns:a16="http://schemas.microsoft.com/office/drawing/2014/main" id="{FB68F524-5442-4275-AAD9-BD30118E82F6}"/>
                </a:ext>
              </a:extLst>
            </p:cNvPr>
            <p:cNvSpPr/>
            <p:nvPr/>
          </p:nvSpPr>
          <p:spPr>
            <a:xfrm>
              <a:off x="6274675" y="3783200"/>
              <a:ext cx="105805" cy="592928"/>
            </a:xfrm>
            <a:prstGeom prst="rightBrace">
              <a:avLst>
                <a:gd name="adj1" fmla="val 60547"/>
                <a:gd name="adj2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D27AADB-8490-461E-B3E8-E9CB367F90C1}"/>
                </a:ext>
              </a:extLst>
            </p:cNvPr>
            <p:cNvSpPr/>
            <p:nvPr/>
          </p:nvSpPr>
          <p:spPr>
            <a:xfrm>
              <a:off x="6578610" y="3925775"/>
              <a:ext cx="930063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lvl="0">
                <a:spcAft>
                  <a:spcPts val="1200"/>
                </a:spcAft>
              </a:pPr>
              <a:r>
                <a:rPr lang="fr-FR" sz="1400" dirty="0">
                  <a:solidFill>
                    <a:prstClr val="black"/>
                  </a:solidFill>
                </a:rPr>
                <a:t>180,00 m²</a:t>
              </a:r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76F7681C-6E29-423D-85DF-3427C8AB51E4}"/>
              </a:ext>
            </a:extLst>
          </p:cNvPr>
          <p:cNvGrpSpPr/>
          <p:nvPr/>
        </p:nvGrpSpPr>
        <p:grpSpPr>
          <a:xfrm>
            <a:off x="8052426" y="2805008"/>
            <a:ext cx="3462846" cy="3799840"/>
            <a:chOff x="8138160" y="2794000"/>
            <a:chExt cx="3462846" cy="379984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2B9871FF-374C-4FC1-84FE-76F659246D27}"/>
                </a:ext>
              </a:extLst>
            </p:cNvPr>
            <p:cNvGrpSpPr/>
            <p:nvPr/>
          </p:nvGrpSpPr>
          <p:grpSpPr>
            <a:xfrm>
              <a:off x="8236480" y="2809109"/>
              <a:ext cx="3364526" cy="3698419"/>
              <a:chOff x="6692627" y="3214072"/>
              <a:chExt cx="2366030" cy="2600833"/>
            </a:xfrm>
          </p:grpSpPr>
          <p:pic>
            <p:nvPicPr>
              <p:cNvPr id="5" name="Image 4">
                <a:extLst>
                  <a:ext uri="{FF2B5EF4-FFF2-40B4-BE49-F238E27FC236}">
                    <a16:creationId xmlns:a16="http://schemas.microsoft.com/office/drawing/2014/main" id="{46040CA5-BA79-420A-BD68-C9276A59E78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64389" t="29555" r="16205" b="24046"/>
              <a:stretch/>
            </p:blipFill>
            <p:spPr>
              <a:xfrm>
                <a:off x="6692627" y="3694177"/>
                <a:ext cx="2366030" cy="1859280"/>
              </a:xfrm>
              <a:prstGeom prst="rect">
                <a:avLst/>
              </a:prstGeom>
            </p:spPr>
          </p:pic>
          <p:pic>
            <p:nvPicPr>
              <p:cNvPr id="28" name="Image 27">
                <a:extLst>
                  <a:ext uri="{FF2B5EF4-FFF2-40B4-BE49-F238E27FC236}">
                    <a16:creationId xmlns:a16="http://schemas.microsoft.com/office/drawing/2014/main" id="{910E9BEA-4E5E-41E9-AF0E-15154C633C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51250" t="15025" r="32583" b="74248"/>
              <a:stretch/>
            </p:blipFill>
            <p:spPr>
              <a:xfrm>
                <a:off x="6778562" y="3214072"/>
                <a:ext cx="1971040" cy="429855"/>
              </a:xfrm>
              <a:prstGeom prst="rect">
                <a:avLst/>
              </a:prstGeom>
            </p:spPr>
          </p:pic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60158BAF-6633-4FC7-9DE4-9D4923765F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8502" t="82648" r="13917" b="10826"/>
              <a:stretch/>
            </p:blipFill>
            <p:spPr>
              <a:xfrm>
                <a:off x="7939215" y="5553457"/>
                <a:ext cx="924370" cy="261448"/>
              </a:xfrm>
              <a:prstGeom prst="rect">
                <a:avLst/>
              </a:prstGeom>
            </p:spPr>
          </p:pic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407CAE1-0A02-4DB3-BE21-5C45396742B7}"/>
                </a:ext>
              </a:extLst>
            </p:cNvPr>
            <p:cNvSpPr/>
            <p:nvPr/>
          </p:nvSpPr>
          <p:spPr>
            <a:xfrm>
              <a:off x="8138160" y="2794000"/>
              <a:ext cx="3462846" cy="379984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6A325C95-7E0A-41C3-A404-019732549834}"/>
              </a:ext>
            </a:extLst>
          </p:cNvPr>
          <p:cNvGrpSpPr/>
          <p:nvPr/>
        </p:nvGrpSpPr>
        <p:grpSpPr>
          <a:xfrm>
            <a:off x="590994" y="1777889"/>
            <a:ext cx="2873557" cy="3483463"/>
            <a:chOff x="8023441" y="2587530"/>
            <a:chExt cx="2700881" cy="3274137"/>
          </a:xfrm>
        </p:grpSpPr>
        <p:sp>
          <p:nvSpPr>
            <p:cNvPr id="49" name="Rectangle : carré corné 48">
              <a:extLst>
                <a:ext uri="{FF2B5EF4-FFF2-40B4-BE49-F238E27FC236}">
                  <a16:creationId xmlns:a16="http://schemas.microsoft.com/office/drawing/2014/main" id="{5E7D685F-D6AC-4263-A862-3B3FDDE57F7D}"/>
                </a:ext>
              </a:extLst>
            </p:cNvPr>
            <p:cNvSpPr/>
            <p:nvPr/>
          </p:nvSpPr>
          <p:spPr>
            <a:xfrm>
              <a:off x="8023441" y="2587530"/>
              <a:ext cx="2700881" cy="3274137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FAD7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71D964DE-9FED-4B48-8D92-E8FA3CC33FE4}"/>
                </a:ext>
              </a:extLst>
            </p:cNvPr>
            <p:cNvSpPr txBox="1"/>
            <p:nvPr/>
          </p:nvSpPr>
          <p:spPr>
            <a:xfrm>
              <a:off x="8023442" y="2712424"/>
              <a:ext cx="2700880" cy="302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000"/>
                </a:spcAft>
                <a:buClr>
                  <a:srgbClr val="F1918F"/>
                </a:buClr>
              </a:pPr>
              <a:r>
                <a:rPr lang="fr-FR" sz="1600" b="1" dirty="0">
                  <a:solidFill>
                    <a:srgbClr val="FF575B"/>
                  </a:solidFill>
                </a:rPr>
                <a:t>Fiche immeuble :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Repérage cartographique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Analyse du bâti 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Potentiel de réhabilitation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Objectifs et capacités des propriétaires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Faisabilité technique et financière des programmes de réhabilitation</a:t>
              </a:r>
            </a:p>
          </p:txBody>
        </p:sp>
      </p:grpSp>
      <p:pic>
        <p:nvPicPr>
          <p:cNvPr id="51" name="Image 50">
            <a:extLst>
              <a:ext uri="{FF2B5EF4-FFF2-40B4-BE49-F238E27FC236}">
                <a16:creationId xmlns:a16="http://schemas.microsoft.com/office/drawing/2014/main" id="{1F9E1298-9626-46FB-A7EE-D4EBA76CEA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010" y="944751"/>
            <a:ext cx="763524" cy="76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331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41D9BA6-DE96-4BEF-A235-942C592B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705AC-BC4A-4B0D-9A06-6620AC948DA4}" type="slidenum">
              <a:rPr lang="fr-FR" smtClean="0"/>
              <a:t>9</a:t>
            </a:fld>
            <a:endParaRPr lang="fr-FR" dirty="0"/>
          </a:p>
        </p:txBody>
      </p:sp>
      <p:sp>
        <p:nvSpPr>
          <p:cNvPr id="11" name="ZoneTexte 9">
            <a:extLst>
              <a:ext uri="{FF2B5EF4-FFF2-40B4-BE49-F238E27FC236}">
                <a16:creationId xmlns:a16="http://schemas.microsoft.com/office/drawing/2014/main" id="{3E65F97E-F7F8-4CE0-9D00-94EF894D137C}"/>
              </a:ext>
            </a:extLst>
          </p:cNvPr>
          <p:cNvSpPr txBox="1"/>
          <p:nvPr/>
        </p:nvSpPr>
        <p:spPr>
          <a:xfrm>
            <a:off x="0" y="14573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tabLst>
                <a:tab pos="360000" algn="l"/>
              </a:tabLst>
            </a:pPr>
            <a:r>
              <a:rPr lang="fr-FR" cap="all" spc="-10" dirty="0">
                <a:solidFill>
                  <a:srgbClr val="00658A"/>
                </a:solidFill>
                <a:latin typeface="Century Gothic" panose="020B0502020202020204" pitchFamily="34" charset="0"/>
              </a:rPr>
              <a:t>	étude de faisabilité sur un immeuble vacant</a:t>
            </a:r>
            <a:endParaRPr lang="fr-FR" b="1" cap="all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22994142-C1D7-4385-8CF8-9D11D73F6E65}"/>
              </a:ext>
            </a:extLst>
          </p:cNvPr>
          <p:cNvGrpSpPr/>
          <p:nvPr/>
        </p:nvGrpSpPr>
        <p:grpSpPr>
          <a:xfrm>
            <a:off x="590994" y="1777889"/>
            <a:ext cx="2873557" cy="3483463"/>
            <a:chOff x="8023441" y="2587530"/>
            <a:chExt cx="2700881" cy="3274137"/>
          </a:xfrm>
        </p:grpSpPr>
        <p:sp>
          <p:nvSpPr>
            <p:cNvPr id="16" name="Rectangle : carré corné 15">
              <a:extLst>
                <a:ext uri="{FF2B5EF4-FFF2-40B4-BE49-F238E27FC236}">
                  <a16:creationId xmlns:a16="http://schemas.microsoft.com/office/drawing/2014/main" id="{38287B99-19AB-4FF5-BBE5-C13177E794A2}"/>
                </a:ext>
              </a:extLst>
            </p:cNvPr>
            <p:cNvSpPr/>
            <p:nvPr/>
          </p:nvSpPr>
          <p:spPr>
            <a:xfrm>
              <a:off x="8023441" y="2587530"/>
              <a:ext cx="2700881" cy="3274137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FAD7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652E953F-3636-4965-8E0B-F2CB7B2C2F54}"/>
                </a:ext>
              </a:extLst>
            </p:cNvPr>
            <p:cNvSpPr txBox="1"/>
            <p:nvPr/>
          </p:nvSpPr>
          <p:spPr>
            <a:xfrm>
              <a:off x="8023442" y="2712424"/>
              <a:ext cx="2700880" cy="302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000"/>
                </a:spcAft>
                <a:buClr>
                  <a:srgbClr val="F1918F"/>
                </a:buClr>
              </a:pPr>
              <a:r>
                <a:rPr lang="fr-FR" sz="1600" b="1" dirty="0">
                  <a:solidFill>
                    <a:srgbClr val="FF575B"/>
                  </a:solidFill>
                </a:rPr>
                <a:t>Fiche immeuble :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Repérage cartographique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Analyse du bâti 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Potentiel de réhabilitation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Objectifs et capacités des propriétaires</a:t>
              </a:r>
            </a:p>
            <a:p>
              <a:pPr marL="285750" indent="-285750" algn="just">
                <a:spcAft>
                  <a:spcPts val="1000"/>
                </a:spcAft>
                <a:buClr>
                  <a:srgbClr val="F1918F"/>
                </a:buClr>
                <a:buFont typeface="Wingdings" panose="05000000000000000000" pitchFamily="2" charset="2"/>
                <a:buChar char="ü"/>
              </a:pPr>
              <a:r>
                <a:rPr lang="fr-FR" sz="1600" dirty="0"/>
                <a:t>Faisabilité technique et financière des programmes de réhabilitation</a:t>
              </a:r>
            </a:p>
          </p:txBody>
        </p: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53D3865F-71D7-4542-A67C-E31630158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010" y="944751"/>
            <a:ext cx="763524" cy="76352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3DA85F4-A429-4051-AF6B-09B7C80B9684}"/>
              </a:ext>
            </a:extLst>
          </p:cNvPr>
          <p:cNvSpPr txBox="1"/>
          <p:nvPr/>
        </p:nvSpPr>
        <p:spPr>
          <a:xfrm>
            <a:off x="4216669" y="966785"/>
            <a:ext cx="3272823" cy="2462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fr-FR" sz="1200" b="1" dirty="0">
                <a:solidFill>
                  <a:schemeClr val="accent5">
                    <a:lumMod val="75000"/>
                  </a:schemeClr>
                </a:solidFill>
              </a:rPr>
              <a:t>DIAGNOSTIC TECHNIQUE :</a:t>
            </a:r>
          </a:p>
          <a:p>
            <a:pPr marL="176213" indent="-176213">
              <a:buAutoNum type="arabicPeriod"/>
            </a:pPr>
            <a:r>
              <a:rPr lang="fr-FR" sz="1200" dirty="0"/>
              <a:t>Murs extérieurs non isolés</a:t>
            </a:r>
          </a:p>
          <a:p>
            <a:pPr marL="176213" indent="-176213">
              <a:buAutoNum type="arabicPeriod"/>
            </a:pPr>
            <a:r>
              <a:rPr lang="fr-FR" sz="1200" dirty="0"/>
              <a:t>Ventilation médiocre</a:t>
            </a:r>
          </a:p>
          <a:p>
            <a:pPr marL="176213" indent="-176213">
              <a:buAutoNum type="arabicPeriod"/>
            </a:pPr>
            <a:r>
              <a:rPr lang="fr-FR" sz="1200" dirty="0"/>
              <a:t>Absence d’une salle d’eau complète</a:t>
            </a:r>
          </a:p>
          <a:p>
            <a:pPr marL="176213" indent="-176213">
              <a:buAutoNum type="arabicPeriod"/>
            </a:pPr>
            <a:r>
              <a:rPr lang="fr-FR" sz="1200" dirty="0"/>
              <a:t>Installation électrique non sécurisée</a:t>
            </a:r>
          </a:p>
          <a:p>
            <a:pPr marL="176213" indent="-176213">
              <a:buAutoNum type="arabicPeriod"/>
            </a:pPr>
            <a:r>
              <a:rPr lang="fr-FR" sz="1200" dirty="0"/>
              <a:t>Revêtements de sols et murs médiocres</a:t>
            </a:r>
          </a:p>
          <a:p>
            <a:pPr marL="176213" indent="-176213">
              <a:buAutoNum type="arabicPeriod"/>
            </a:pPr>
            <a:r>
              <a:rPr lang="fr-FR" sz="1200" dirty="0"/>
              <a:t>Plafonds et certaines cloisons en mauvais état</a:t>
            </a:r>
          </a:p>
          <a:p>
            <a:pPr marL="176213" indent="-176213">
              <a:buAutoNum type="arabicPeriod"/>
            </a:pPr>
            <a:r>
              <a:rPr lang="fr-FR" sz="1200" dirty="0"/>
              <a:t>Majorité des menuiseries vétuste et en bois simple vitrage</a:t>
            </a:r>
          </a:p>
          <a:p>
            <a:pPr marL="176213" indent="-176213">
              <a:spcAft>
                <a:spcPts val="600"/>
              </a:spcAft>
              <a:buAutoNum type="arabicPeriod"/>
            </a:pPr>
            <a:r>
              <a:rPr lang="fr-FR" sz="1200" dirty="0"/>
              <a:t>Mode de chauffage et production d’eau chaude obsolètes</a:t>
            </a:r>
          </a:p>
          <a:p>
            <a:r>
              <a:rPr lang="fr-FR" sz="1200" i="1" dirty="0"/>
              <a:t>Indice de cotation de la dégradation : 0,68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98AE3FA9-C36F-427A-A5CC-23DCE0B4B77C}"/>
              </a:ext>
            </a:extLst>
          </p:cNvPr>
          <p:cNvGrpSpPr/>
          <p:nvPr/>
        </p:nvGrpSpPr>
        <p:grpSpPr>
          <a:xfrm>
            <a:off x="4216669" y="3533592"/>
            <a:ext cx="3285344" cy="3008516"/>
            <a:chOff x="13054798" y="3636366"/>
            <a:chExt cx="3184937" cy="3008516"/>
          </a:xfrm>
        </p:grpSpPr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25E3D305-C2BE-431E-A278-8B4085B0FC6A}"/>
                </a:ext>
              </a:extLst>
            </p:cNvPr>
            <p:cNvSpPr txBox="1"/>
            <p:nvPr/>
          </p:nvSpPr>
          <p:spPr>
            <a:xfrm>
              <a:off x="13054798" y="3636366"/>
              <a:ext cx="3184937" cy="30085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fr-FR" sz="1200" b="1" dirty="0">
                  <a:solidFill>
                    <a:schemeClr val="accent5">
                      <a:lumMod val="75000"/>
                    </a:schemeClr>
                  </a:solidFill>
                </a:rPr>
                <a:t>ESTIMATION DES TRAVAUX :</a:t>
              </a:r>
            </a:p>
            <a:p>
              <a:pPr algn="r"/>
              <a:r>
                <a:rPr lang="fr-FR" sz="1050" i="1" dirty="0"/>
                <a:t>TVA 10%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fr-FR" sz="1200" dirty="0"/>
                <a:t>Maçonnerie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fr-FR" sz="1200" dirty="0"/>
                <a:t>Platerie  - Isolation 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fr-FR" sz="1200" dirty="0"/>
                <a:t>Menuiseries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fr-FR" sz="1200" dirty="0"/>
                <a:t>Électricité – VMC – Chauffage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fr-FR" sz="1200" dirty="0"/>
                <a:t>Plomberie – Sanitaires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fr-FR" sz="1200" dirty="0"/>
                <a:t>Peinture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fr-FR" sz="1200" dirty="0"/>
                <a:t>Carrelage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fr-FR" sz="1200" dirty="0"/>
                <a:t>Branchements compteurs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fr-FR" sz="1200" dirty="0"/>
                <a:t>Parties communes</a:t>
              </a:r>
            </a:p>
            <a:p>
              <a:pPr algn="r"/>
              <a:r>
                <a:rPr lang="fr-FR" sz="900" dirty="0"/>
                <a:t>____________</a:t>
              </a:r>
            </a:p>
            <a:p>
              <a:r>
                <a:rPr lang="fr-FR" sz="1200" dirty="0"/>
                <a:t>Montant HT des travaux :</a:t>
              </a:r>
            </a:p>
            <a:p>
              <a:r>
                <a:rPr lang="fr-FR" sz="1200" dirty="0"/>
                <a:t>TVA 10,00% :</a:t>
              </a:r>
            </a:p>
            <a:p>
              <a:endParaRPr lang="fr-FR" sz="900" dirty="0"/>
            </a:p>
            <a:p>
              <a:r>
                <a:rPr lang="fr-FR" sz="1200" dirty="0">
                  <a:solidFill>
                    <a:schemeClr val="accent5">
                      <a:lumMod val="75000"/>
                    </a:schemeClr>
                  </a:solidFill>
                </a:rPr>
                <a:t>Montant TTC des travaux :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BB7D3DF-CED8-4323-87B1-ABF1EC88C9E1}"/>
                </a:ext>
              </a:extLst>
            </p:cNvPr>
            <p:cNvSpPr/>
            <p:nvPr/>
          </p:nvSpPr>
          <p:spPr>
            <a:xfrm>
              <a:off x="15353441" y="5837965"/>
              <a:ext cx="877163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fr-FR" sz="1200" dirty="0">
                  <a:solidFill>
                    <a:prstClr val="black"/>
                  </a:solidFill>
                </a:rPr>
                <a:t>187 000 €</a:t>
              </a:r>
            </a:p>
            <a:p>
              <a:pPr algn="r"/>
              <a:r>
                <a:rPr lang="fr-FR" sz="1200" dirty="0">
                  <a:solidFill>
                    <a:prstClr val="black"/>
                  </a:solidFill>
                </a:rPr>
                <a:t>18 700 €</a:t>
              </a:r>
            </a:p>
            <a:p>
              <a:pPr algn="r"/>
              <a:r>
                <a:rPr lang="fr-FR" sz="900" dirty="0"/>
                <a:t>____________</a:t>
              </a:r>
            </a:p>
            <a:p>
              <a:pPr algn="r"/>
              <a:r>
                <a:rPr lang="fr-FR" sz="1200" dirty="0">
                  <a:solidFill>
                    <a:schemeClr val="accent5">
                      <a:lumMod val="75000"/>
                    </a:schemeClr>
                  </a:solidFill>
                </a:rPr>
                <a:t>205 700 €</a:t>
              </a:r>
            </a:p>
          </p:txBody>
        </p:sp>
      </p:grp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D17BF118-1336-478A-A4B9-9CD0894C5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426848"/>
              </p:ext>
            </p:extLst>
          </p:nvPr>
        </p:nvGraphicFramePr>
        <p:xfrm>
          <a:off x="7987662" y="1820147"/>
          <a:ext cx="361334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000">
                  <a:extLst>
                    <a:ext uri="{9D8B030D-6E8A-4147-A177-3AD203B41FA5}">
                      <a16:colId xmlns:a16="http://schemas.microsoft.com/office/drawing/2014/main" val="1028153106"/>
                    </a:ext>
                  </a:extLst>
                </a:gridCol>
                <a:gridCol w="888672">
                  <a:extLst>
                    <a:ext uri="{9D8B030D-6E8A-4147-A177-3AD203B41FA5}">
                      <a16:colId xmlns:a16="http://schemas.microsoft.com/office/drawing/2014/main" val="3459368176"/>
                    </a:ext>
                  </a:extLst>
                </a:gridCol>
                <a:gridCol w="888672">
                  <a:extLst>
                    <a:ext uri="{9D8B030D-6E8A-4147-A177-3AD203B41FA5}">
                      <a16:colId xmlns:a16="http://schemas.microsoft.com/office/drawing/2014/main" val="1004468826"/>
                    </a:ext>
                  </a:extLst>
                </a:gridCol>
              </a:tblGrid>
              <a:tr h="172985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Avant travaux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Après travaux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966089"/>
                  </a:ext>
                </a:extLst>
              </a:tr>
              <a:tr h="205615">
                <a:tc>
                  <a:txBody>
                    <a:bodyPr/>
                    <a:lstStyle/>
                    <a:p>
                      <a:r>
                        <a:rPr lang="fr-FR" sz="1200" dirty="0"/>
                        <a:t>Surface habitable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65,5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65,5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523437"/>
                  </a:ext>
                </a:extLst>
              </a:tr>
              <a:tr h="342692">
                <a:tc>
                  <a:txBody>
                    <a:bodyPr/>
                    <a:lstStyle/>
                    <a:p>
                      <a:r>
                        <a:rPr lang="fr-FR" sz="1200" dirty="0"/>
                        <a:t>Estimation consommation d’énergie </a:t>
                      </a:r>
                      <a:r>
                        <a:rPr lang="fr-FR" sz="1200" dirty="0" err="1"/>
                        <a:t>Kwep</a:t>
                      </a:r>
                      <a:r>
                        <a:rPr lang="fr-FR" sz="1200" dirty="0"/>
                        <a:t>/An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34 261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9 666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0561517"/>
                  </a:ext>
                </a:extLst>
              </a:tr>
              <a:tr h="205615">
                <a:tc>
                  <a:txBody>
                    <a:bodyPr/>
                    <a:lstStyle/>
                    <a:p>
                      <a:r>
                        <a:rPr lang="fr-FR" sz="1200" dirty="0"/>
                        <a:t>Etiquettes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G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581946"/>
                  </a:ext>
                </a:extLst>
              </a:tr>
              <a:tr h="342692">
                <a:tc gridSpan="3">
                  <a:txBody>
                    <a:bodyPr/>
                    <a:lstStyle/>
                    <a:p>
                      <a:r>
                        <a:rPr lang="fr-FR" sz="1200" dirty="0" err="1"/>
                        <a:t>Kwep</a:t>
                      </a:r>
                      <a:r>
                        <a:rPr lang="fr-FR" sz="1200" dirty="0"/>
                        <a:t> économisés : 24 595</a:t>
                      </a:r>
                    </a:p>
                    <a:p>
                      <a:r>
                        <a:rPr lang="fr-FR" sz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Gain énergétique après travaux : 71,79 %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1353078"/>
                  </a:ext>
                </a:extLst>
              </a:tr>
            </a:tbl>
          </a:graphicData>
        </a:graphic>
      </p:graphicFrame>
      <p:grpSp>
        <p:nvGrpSpPr>
          <p:cNvPr id="23" name="Groupe 22">
            <a:extLst>
              <a:ext uri="{FF2B5EF4-FFF2-40B4-BE49-F238E27FC236}">
                <a16:creationId xmlns:a16="http://schemas.microsoft.com/office/drawing/2014/main" id="{8BF25CB0-3A3C-427A-B920-6F58A705DB79}"/>
              </a:ext>
            </a:extLst>
          </p:cNvPr>
          <p:cNvGrpSpPr/>
          <p:nvPr/>
        </p:nvGrpSpPr>
        <p:grpSpPr>
          <a:xfrm>
            <a:off x="7817998" y="1248733"/>
            <a:ext cx="3889501" cy="5015728"/>
            <a:chOff x="8026871" y="843728"/>
            <a:chExt cx="3889501" cy="5015728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B1A2A330-7CBE-4A7E-B068-237423ABCF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0258" t="48483" r="19335" b="12461"/>
            <a:stretch/>
          </p:blipFill>
          <p:spPr>
            <a:xfrm>
              <a:off x="8136851" y="3408699"/>
              <a:ext cx="3779521" cy="2377440"/>
            </a:xfrm>
            <a:prstGeom prst="rect">
              <a:avLst/>
            </a:prstGeom>
          </p:spPr>
        </p:pic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B73C82E0-5AA9-4845-BC97-9EA92922F497}"/>
                </a:ext>
              </a:extLst>
            </p:cNvPr>
            <p:cNvSpPr txBox="1"/>
            <p:nvPr/>
          </p:nvSpPr>
          <p:spPr>
            <a:xfrm>
              <a:off x="8279443" y="857358"/>
              <a:ext cx="3447528" cy="5155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fr-FR" sz="1200" b="1" dirty="0">
                  <a:solidFill>
                    <a:schemeClr val="accent5">
                      <a:lumMod val="75000"/>
                    </a:schemeClr>
                  </a:solidFill>
                </a:rPr>
                <a:t>SYNTHESE DU DIAGNOSTIC THERMIQUE :</a:t>
              </a:r>
            </a:p>
            <a:p>
              <a:pPr algn="ctr">
                <a:spcAft>
                  <a:spcPts val="600"/>
                </a:spcAft>
              </a:pPr>
              <a:r>
                <a:rPr lang="fr-FR" sz="1050" b="1" dirty="0"/>
                <a:t>Programme Habiter Mieux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EB25344-BE8E-4D7F-A17F-420EB21B5661}"/>
                </a:ext>
              </a:extLst>
            </p:cNvPr>
            <p:cNvSpPr/>
            <p:nvPr/>
          </p:nvSpPr>
          <p:spPr>
            <a:xfrm>
              <a:off x="8026871" y="843728"/>
              <a:ext cx="3889501" cy="50157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5906429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18275</TotalTime>
  <Words>1163</Words>
  <Application>Microsoft Office PowerPoint</Application>
  <PresentationFormat>Grand écran</PresentationFormat>
  <Paragraphs>271</Paragraphs>
  <Slides>15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15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Courier New</vt:lpstr>
      <vt:lpstr>Source Sans Pro</vt:lpstr>
      <vt:lpstr>Source Sans Pro Black</vt:lpstr>
      <vt:lpstr>Source Sans Pro Semibold</vt:lpstr>
      <vt:lpstr>Symbol</vt:lpstr>
      <vt:lpstr>Wingdings</vt:lpstr>
      <vt:lpstr>Thème Office</vt:lpstr>
      <vt:lpstr>Conception personnalisée</vt:lpstr>
      <vt:lpstr>1_Thème Office</vt:lpstr>
      <vt:lpstr>Atelier logement vacant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ÉTUDE PRÉOPÉRATIONNELLE POUR LA MISE EN PLACE D’UN PIG</dc:title>
  <dc:creator>Sandra BORDIER</dc:creator>
  <cp:lastModifiedBy>Sandra BORDIER</cp:lastModifiedBy>
  <cp:revision>1035</cp:revision>
  <cp:lastPrinted>2021-06-25T13:39:01Z</cp:lastPrinted>
  <dcterms:created xsi:type="dcterms:W3CDTF">2021-02-19T08:18:49Z</dcterms:created>
  <dcterms:modified xsi:type="dcterms:W3CDTF">2022-02-23T15:28:07Z</dcterms:modified>
</cp:coreProperties>
</file>